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5"/>
  </p:sldMasterIdLst>
  <p:notesMasterIdLst>
    <p:notesMasterId r:id="rId23"/>
  </p:notesMasterIdLst>
  <p:sldIdLst>
    <p:sldId id="256" r:id="rId6"/>
    <p:sldId id="267" r:id="rId7"/>
    <p:sldId id="268" r:id="rId8"/>
    <p:sldId id="269" r:id="rId9"/>
    <p:sldId id="275" r:id="rId10"/>
    <p:sldId id="273" r:id="rId11"/>
    <p:sldId id="271" r:id="rId12"/>
    <p:sldId id="262" r:id="rId13"/>
    <p:sldId id="266" r:id="rId14"/>
    <p:sldId id="270" r:id="rId15"/>
    <p:sldId id="264" r:id="rId16"/>
    <p:sldId id="276" r:id="rId17"/>
    <p:sldId id="258" r:id="rId18"/>
    <p:sldId id="263" r:id="rId19"/>
    <p:sldId id="274" r:id="rId20"/>
    <p:sldId id="265" r:id="rId21"/>
    <p:sldId id="272" r:id="rId2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8" autoAdjust="0"/>
    <p:restoredTop sz="93913" autoAdjust="0"/>
  </p:normalViewPr>
  <p:slideViewPr>
    <p:cSldViewPr snapToGrid="0" snapToObjects="1">
      <p:cViewPr varScale="1">
        <p:scale>
          <a:sx n="107" d="100"/>
          <a:sy n="107" d="100"/>
        </p:scale>
        <p:origin x="1740" y="102"/>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ata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1.svg"/><Relationship Id="rId1" Type="http://schemas.openxmlformats.org/officeDocument/2006/relationships/image" Target="../media/image10.png"/><Relationship Id="rId4" Type="http://schemas.openxmlformats.org/officeDocument/2006/relationships/image" Target="../media/image7.svg"/></Relationships>
</file>

<file path=ppt/diagrams/_rels/data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4" Type="http://schemas.openxmlformats.org/officeDocument/2006/relationships/image" Target="../media/image15.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1.svg"/><Relationship Id="rId1" Type="http://schemas.openxmlformats.org/officeDocument/2006/relationships/image" Target="../media/image10.png"/><Relationship Id="rId4" Type="http://schemas.openxmlformats.org/officeDocument/2006/relationships/image" Target="../media/image7.svg"/></Relationships>
</file>

<file path=ppt/diagrams/_rels/drawing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4" Type="http://schemas.openxmlformats.org/officeDocument/2006/relationships/image" Target="../media/image15.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B56D16-A05F-4CCF-8724-CD52869A8BEE}"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4DE77DA-99F3-4C4E-BDDB-EA2BB8377E25}">
      <dgm:prSet/>
      <dgm:spPr/>
      <dgm:t>
        <a:bodyPr/>
        <a:lstStyle/>
        <a:p>
          <a:r>
            <a:rPr lang="en-GB"/>
            <a:t>The Childcare Act 2006 and 2016 sets out the LA’s statutory duties and these include </a:t>
          </a:r>
          <a:endParaRPr lang="en-US"/>
        </a:p>
      </dgm:t>
    </dgm:pt>
    <dgm:pt modelId="{D873EAE9-70F1-492C-8723-08A8574D45C3}" type="parTrans" cxnId="{4E12E69D-7B91-42E6-BDD9-5A4BE52B4E5B}">
      <dgm:prSet/>
      <dgm:spPr/>
      <dgm:t>
        <a:bodyPr/>
        <a:lstStyle/>
        <a:p>
          <a:endParaRPr lang="en-US"/>
        </a:p>
      </dgm:t>
    </dgm:pt>
    <dgm:pt modelId="{4DB49B75-77C0-4119-B384-24FBBE2F3B3A}" type="sibTrans" cxnId="{4E12E69D-7B91-42E6-BDD9-5A4BE52B4E5B}">
      <dgm:prSet/>
      <dgm:spPr/>
      <dgm:t>
        <a:bodyPr/>
        <a:lstStyle/>
        <a:p>
          <a:endParaRPr lang="en-US"/>
        </a:p>
      </dgm:t>
    </dgm:pt>
    <dgm:pt modelId="{852AFAE0-4AF1-46C4-BD3E-647DF153D5E7}">
      <dgm:prSet/>
      <dgm:spPr/>
      <dgm:t>
        <a:bodyPr/>
        <a:lstStyle/>
        <a:p>
          <a:r>
            <a:rPr lang="en-GB"/>
            <a:t>When and how early years and childcare providers should register. Section 34(2) allows institutions to be exempt from registering separately with Ofsted, in relation to early years provision for a child or children two years or over, if:</a:t>
          </a:r>
          <a:endParaRPr lang="en-US"/>
        </a:p>
      </dgm:t>
    </dgm:pt>
    <dgm:pt modelId="{88B2089D-D820-4761-96CA-C8C6640662F5}" type="parTrans" cxnId="{E8FD3385-8940-4275-840E-C3A6F4959376}">
      <dgm:prSet/>
      <dgm:spPr/>
      <dgm:t>
        <a:bodyPr/>
        <a:lstStyle/>
        <a:p>
          <a:endParaRPr lang="en-US"/>
        </a:p>
      </dgm:t>
    </dgm:pt>
    <dgm:pt modelId="{78DC865C-99F3-4A69-8405-B54FD56BC886}" type="sibTrans" cxnId="{E8FD3385-8940-4275-840E-C3A6F4959376}">
      <dgm:prSet/>
      <dgm:spPr/>
      <dgm:t>
        <a:bodyPr/>
        <a:lstStyle/>
        <a:p>
          <a:endParaRPr lang="en-US"/>
        </a:p>
      </dgm:t>
    </dgm:pt>
    <dgm:pt modelId="{3BB6C511-BB33-4C6A-91FD-73E9C48373A0}">
      <dgm:prSet/>
      <dgm:spPr/>
      <dgm:t>
        <a:bodyPr/>
        <a:lstStyle/>
        <a:p>
          <a:r>
            <a:rPr lang="en-GB" b="1"/>
            <a:t>a</a:t>
          </a:r>
          <a:r>
            <a:rPr lang="en-GB"/>
            <a:t>. the provision is made at the school as part of the school’s activities;</a:t>
          </a:r>
          <a:endParaRPr lang="en-US"/>
        </a:p>
      </dgm:t>
    </dgm:pt>
    <dgm:pt modelId="{0E0A0C60-5FFB-45E5-A44C-139ECD308962}" type="parTrans" cxnId="{A19E5502-0167-4105-BA8E-8D5F0008A57D}">
      <dgm:prSet/>
      <dgm:spPr/>
      <dgm:t>
        <a:bodyPr/>
        <a:lstStyle/>
        <a:p>
          <a:endParaRPr lang="en-US"/>
        </a:p>
      </dgm:t>
    </dgm:pt>
    <dgm:pt modelId="{C9BF94D9-4AD0-46C2-8A12-F4D97D793AF2}" type="sibTrans" cxnId="{A19E5502-0167-4105-BA8E-8D5F0008A57D}">
      <dgm:prSet/>
      <dgm:spPr/>
      <dgm:t>
        <a:bodyPr/>
        <a:lstStyle/>
        <a:p>
          <a:endParaRPr lang="en-US"/>
        </a:p>
      </dgm:t>
    </dgm:pt>
    <dgm:pt modelId="{DEFD8451-71FE-459D-9556-AF9A52D92CEB}">
      <dgm:prSet/>
      <dgm:spPr/>
      <dgm:t>
        <a:bodyPr/>
        <a:lstStyle/>
        <a:p>
          <a:r>
            <a:rPr lang="en-GB" b="1" dirty="0"/>
            <a:t>b</a:t>
          </a:r>
          <a:r>
            <a:rPr lang="en-GB" dirty="0"/>
            <a:t>. the provision is made by the proprietor, or a person employed to work at the school, and</a:t>
          </a:r>
          <a:endParaRPr lang="en-US" dirty="0"/>
        </a:p>
      </dgm:t>
    </dgm:pt>
    <dgm:pt modelId="{945DDA64-E100-4A1B-94C4-EF8278FD21C5}" type="parTrans" cxnId="{5DD55B95-1EE9-41BD-8CD1-CA7B096C54AD}">
      <dgm:prSet/>
      <dgm:spPr/>
      <dgm:t>
        <a:bodyPr/>
        <a:lstStyle/>
        <a:p>
          <a:endParaRPr lang="en-US"/>
        </a:p>
      </dgm:t>
    </dgm:pt>
    <dgm:pt modelId="{A7CBDF5E-F629-47C5-8ABB-49128E1F2958}" type="sibTrans" cxnId="{5DD55B95-1EE9-41BD-8CD1-CA7B096C54AD}">
      <dgm:prSet/>
      <dgm:spPr/>
      <dgm:t>
        <a:bodyPr/>
        <a:lstStyle/>
        <a:p>
          <a:endParaRPr lang="en-US"/>
        </a:p>
      </dgm:t>
    </dgm:pt>
    <dgm:pt modelId="{A3C31006-3D2A-4242-B35C-44C3A18BEA06}">
      <dgm:prSet/>
      <dgm:spPr/>
      <dgm:t>
        <a:bodyPr/>
        <a:lstStyle/>
        <a:p>
          <a:r>
            <a:rPr lang="en-GB" b="1"/>
            <a:t>c</a:t>
          </a:r>
          <a:r>
            <a:rPr lang="en-GB"/>
            <a:t>. at least one registered pupil of the school is present in early years provision</a:t>
          </a:r>
          <a:endParaRPr lang="en-US"/>
        </a:p>
      </dgm:t>
    </dgm:pt>
    <dgm:pt modelId="{71E0CC69-87A7-489B-88B5-83A5AD0AFB85}" type="parTrans" cxnId="{FA319F4C-D784-424A-9F0A-D42AD4C621C1}">
      <dgm:prSet/>
      <dgm:spPr/>
      <dgm:t>
        <a:bodyPr/>
        <a:lstStyle/>
        <a:p>
          <a:endParaRPr lang="en-US"/>
        </a:p>
      </dgm:t>
    </dgm:pt>
    <dgm:pt modelId="{4B591A17-4455-4362-B997-93F5C65D3645}" type="sibTrans" cxnId="{FA319F4C-D784-424A-9F0A-D42AD4C621C1}">
      <dgm:prSet/>
      <dgm:spPr/>
      <dgm:t>
        <a:bodyPr/>
        <a:lstStyle/>
        <a:p>
          <a:endParaRPr lang="en-US"/>
        </a:p>
      </dgm:t>
    </dgm:pt>
    <dgm:pt modelId="{415AEDBA-1879-44A8-8FA0-430924861413}" type="pres">
      <dgm:prSet presAssocID="{EEB56D16-A05F-4CCF-8724-CD52869A8BEE}" presName="root" presStyleCnt="0">
        <dgm:presLayoutVars>
          <dgm:dir/>
          <dgm:resizeHandles val="exact"/>
        </dgm:presLayoutVars>
      </dgm:prSet>
      <dgm:spPr/>
    </dgm:pt>
    <dgm:pt modelId="{EB6A0099-7961-4C49-A554-DF5C86905DC2}" type="pres">
      <dgm:prSet presAssocID="{14DE77DA-99F3-4C4E-BDDB-EA2BB8377E25}" presName="compNode" presStyleCnt="0"/>
      <dgm:spPr/>
    </dgm:pt>
    <dgm:pt modelId="{F3B1C30D-7A67-40E6-8C3B-59BF50C084E6}" type="pres">
      <dgm:prSet presAssocID="{14DE77DA-99F3-4C4E-BDDB-EA2BB8377E25}" presName="bgRect" presStyleLbl="bgShp" presStyleIdx="0" presStyleCnt="5"/>
      <dgm:spPr/>
    </dgm:pt>
    <dgm:pt modelId="{B50801F1-B742-4E25-97C7-D230BB6F3BF5}" type="pres">
      <dgm:prSet presAssocID="{14DE77DA-99F3-4C4E-BDDB-EA2BB8377E25}"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avel"/>
        </a:ext>
      </dgm:extLst>
    </dgm:pt>
    <dgm:pt modelId="{3E13F057-7CDD-4B40-8D01-30997B43B326}" type="pres">
      <dgm:prSet presAssocID="{14DE77DA-99F3-4C4E-BDDB-EA2BB8377E25}" presName="spaceRect" presStyleCnt="0"/>
      <dgm:spPr/>
    </dgm:pt>
    <dgm:pt modelId="{7A4CA14D-7D73-4D90-9683-2E9418349DCD}" type="pres">
      <dgm:prSet presAssocID="{14DE77DA-99F3-4C4E-BDDB-EA2BB8377E25}" presName="parTx" presStyleLbl="revTx" presStyleIdx="0" presStyleCnt="5">
        <dgm:presLayoutVars>
          <dgm:chMax val="0"/>
          <dgm:chPref val="0"/>
        </dgm:presLayoutVars>
      </dgm:prSet>
      <dgm:spPr/>
    </dgm:pt>
    <dgm:pt modelId="{D4EF5524-78D2-465B-9113-C0DD5E201166}" type="pres">
      <dgm:prSet presAssocID="{4DB49B75-77C0-4119-B384-24FBBE2F3B3A}" presName="sibTrans" presStyleCnt="0"/>
      <dgm:spPr/>
    </dgm:pt>
    <dgm:pt modelId="{A0E10FC4-F13A-4E6B-8B25-DB75B076D765}" type="pres">
      <dgm:prSet presAssocID="{852AFAE0-4AF1-46C4-BD3E-647DF153D5E7}" presName="compNode" presStyleCnt="0"/>
      <dgm:spPr/>
    </dgm:pt>
    <dgm:pt modelId="{62E5D1D4-19B4-4D77-9158-023E5BF06AE6}" type="pres">
      <dgm:prSet presAssocID="{852AFAE0-4AF1-46C4-BD3E-647DF153D5E7}" presName="bgRect" presStyleLbl="bgShp" presStyleIdx="1" presStyleCnt="5"/>
      <dgm:spPr/>
    </dgm:pt>
    <dgm:pt modelId="{B098A0F3-798C-4185-8D65-A519A4F7CE00}" type="pres">
      <dgm:prSet presAssocID="{852AFAE0-4AF1-46C4-BD3E-647DF153D5E7}"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troller"/>
        </a:ext>
      </dgm:extLst>
    </dgm:pt>
    <dgm:pt modelId="{F99335D3-2A1E-4375-B49F-503F3976BD0B}" type="pres">
      <dgm:prSet presAssocID="{852AFAE0-4AF1-46C4-BD3E-647DF153D5E7}" presName="spaceRect" presStyleCnt="0"/>
      <dgm:spPr/>
    </dgm:pt>
    <dgm:pt modelId="{8996B1D7-E35B-4D61-8858-6DDEE86D391F}" type="pres">
      <dgm:prSet presAssocID="{852AFAE0-4AF1-46C4-BD3E-647DF153D5E7}" presName="parTx" presStyleLbl="revTx" presStyleIdx="1" presStyleCnt="5">
        <dgm:presLayoutVars>
          <dgm:chMax val="0"/>
          <dgm:chPref val="0"/>
        </dgm:presLayoutVars>
      </dgm:prSet>
      <dgm:spPr/>
    </dgm:pt>
    <dgm:pt modelId="{5FF93AB3-D1F2-47B5-8206-ABD9735C702A}" type="pres">
      <dgm:prSet presAssocID="{78DC865C-99F3-4A69-8405-B54FD56BC886}" presName="sibTrans" presStyleCnt="0"/>
      <dgm:spPr/>
    </dgm:pt>
    <dgm:pt modelId="{E826C763-0849-4E8E-B335-EE821E9E0D95}" type="pres">
      <dgm:prSet presAssocID="{3BB6C511-BB33-4C6A-91FD-73E9C48373A0}" presName="compNode" presStyleCnt="0"/>
      <dgm:spPr/>
    </dgm:pt>
    <dgm:pt modelId="{A17F6CE0-677A-4B6B-A404-2E53CEFD4B61}" type="pres">
      <dgm:prSet presAssocID="{3BB6C511-BB33-4C6A-91FD-73E9C48373A0}" presName="bgRect" presStyleLbl="bgShp" presStyleIdx="2" presStyleCnt="5"/>
      <dgm:spPr/>
    </dgm:pt>
    <dgm:pt modelId="{58BD50E7-95AE-4A30-B842-4205FECBC67A}" type="pres">
      <dgm:prSet presAssocID="{3BB6C511-BB33-4C6A-91FD-73E9C48373A0}"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choolhouse"/>
        </a:ext>
      </dgm:extLst>
    </dgm:pt>
    <dgm:pt modelId="{5AB1AABC-4B69-4982-9D43-277D1E09D6E1}" type="pres">
      <dgm:prSet presAssocID="{3BB6C511-BB33-4C6A-91FD-73E9C48373A0}" presName="spaceRect" presStyleCnt="0"/>
      <dgm:spPr/>
    </dgm:pt>
    <dgm:pt modelId="{1EC36F23-306F-4701-A3B7-43E68D59B509}" type="pres">
      <dgm:prSet presAssocID="{3BB6C511-BB33-4C6A-91FD-73E9C48373A0}" presName="parTx" presStyleLbl="revTx" presStyleIdx="2" presStyleCnt="5">
        <dgm:presLayoutVars>
          <dgm:chMax val="0"/>
          <dgm:chPref val="0"/>
        </dgm:presLayoutVars>
      </dgm:prSet>
      <dgm:spPr/>
    </dgm:pt>
    <dgm:pt modelId="{F4EA5A9A-080E-432D-BE64-0E3042E4F83F}" type="pres">
      <dgm:prSet presAssocID="{C9BF94D9-4AD0-46C2-8A12-F4D97D793AF2}" presName="sibTrans" presStyleCnt="0"/>
      <dgm:spPr/>
    </dgm:pt>
    <dgm:pt modelId="{A193743B-D733-4CE2-8D71-5E678EAF81C1}" type="pres">
      <dgm:prSet presAssocID="{DEFD8451-71FE-459D-9556-AF9A52D92CEB}" presName="compNode" presStyleCnt="0"/>
      <dgm:spPr/>
    </dgm:pt>
    <dgm:pt modelId="{D7CA0146-C16A-4D09-A330-A7F44381AB5D}" type="pres">
      <dgm:prSet presAssocID="{DEFD8451-71FE-459D-9556-AF9A52D92CEB}" presName="bgRect" presStyleLbl="bgShp" presStyleIdx="3" presStyleCnt="5"/>
      <dgm:spPr/>
    </dgm:pt>
    <dgm:pt modelId="{9641B7C1-FA22-4740-8B61-181521E6C928}" type="pres">
      <dgm:prSet presAssocID="{DEFD8451-71FE-459D-9556-AF9A52D92CEB}"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ooks"/>
        </a:ext>
      </dgm:extLst>
    </dgm:pt>
    <dgm:pt modelId="{9AA16851-FF49-48CF-B256-F0AC27BFA0C6}" type="pres">
      <dgm:prSet presAssocID="{DEFD8451-71FE-459D-9556-AF9A52D92CEB}" presName="spaceRect" presStyleCnt="0"/>
      <dgm:spPr/>
    </dgm:pt>
    <dgm:pt modelId="{F50B49A1-C50D-4DD4-9660-0803E5CEB25C}" type="pres">
      <dgm:prSet presAssocID="{DEFD8451-71FE-459D-9556-AF9A52D92CEB}" presName="parTx" presStyleLbl="revTx" presStyleIdx="3" presStyleCnt="5">
        <dgm:presLayoutVars>
          <dgm:chMax val="0"/>
          <dgm:chPref val="0"/>
        </dgm:presLayoutVars>
      </dgm:prSet>
      <dgm:spPr/>
    </dgm:pt>
    <dgm:pt modelId="{C48056B6-E944-4148-A0C2-4D2F221C4DC3}" type="pres">
      <dgm:prSet presAssocID="{A7CBDF5E-F629-47C5-8ABB-49128E1F2958}" presName="sibTrans" presStyleCnt="0"/>
      <dgm:spPr/>
    </dgm:pt>
    <dgm:pt modelId="{2C30AC50-BCF8-40AE-98AA-DA50A3C86DD3}" type="pres">
      <dgm:prSet presAssocID="{A3C31006-3D2A-4242-B35C-44C3A18BEA06}" presName="compNode" presStyleCnt="0"/>
      <dgm:spPr/>
    </dgm:pt>
    <dgm:pt modelId="{9509392F-A124-4D02-859C-0C860DD15010}" type="pres">
      <dgm:prSet presAssocID="{A3C31006-3D2A-4242-B35C-44C3A18BEA06}" presName="bgRect" presStyleLbl="bgShp" presStyleIdx="4" presStyleCnt="5"/>
      <dgm:spPr/>
    </dgm:pt>
    <dgm:pt modelId="{A4B3FC0D-C660-4B7E-96F0-D718C9146B5C}" type="pres">
      <dgm:prSet presAssocID="{A3C31006-3D2A-4242-B35C-44C3A18BEA06}"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lassroom"/>
        </a:ext>
      </dgm:extLst>
    </dgm:pt>
    <dgm:pt modelId="{8B82C589-96EC-4EE0-9762-8C05CE734466}" type="pres">
      <dgm:prSet presAssocID="{A3C31006-3D2A-4242-B35C-44C3A18BEA06}" presName="spaceRect" presStyleCnt="0"/>
      <dgm:spPr/>
    </dgm:pt>
    <dgm:pt modelId="{9E44E67C-B09E-4940-AC35-711B05358309}" type="pres">
      <dgm:prSet presAssocID="{A3C31006-3D2A-4242-B35C-44C3A18BEA06}" presName="parTx" presStyleLbl="revTx" presStyleIdx="4" presStyleCnt="5">
        <dgm:presLayoutVars>
          <dgm:chMax val="0"/>
          <dgm:chPref val="0"/>
        </dgm:presLayoutVars>
      </dgm:prSet>
      <dgm:spPr/>
    </dgm:pt>
  </dgm:ptLst>
  <dgm:cxnLst>
    <dgm:cxn modelId="{A19E5502-0167-4105-BA8E-8D5F0008A57D}" srcId="{EEB56D16-A05F-4CCF-8724-CD52869A8BEE}" destId="{3BB6C511-BB33-4C6A-91FD-73E9C48373A0}" srcOrd="2" destOrd="0" parTransId="{0E0A0C60-5FFB-45E5-A44C-139ECD308962}" sibTransId="{C9BF94D9-4AD0-46C2-8A12-F4D97D793AF2}"/>
    <dgm:cxn modelId="{0FE0023D-2F7A-47A9-A1A0-911BA63F2558}" type="presOf" srcId="{3BB6C511-BB33-4C6A-91FD-73E9C48373A0}" destId="{1EC36F23-306F-4701-A3B7-43E68D59B509}" srcOrd="0" destOrd="0" presId="urn:microsoft.com/office/officeart/2018/2/layout/IconVerticalSolidList"/>
    <dgm:cxn modelId="{5E341A4C-6683-4E98-A27D-AB2E7963E730}" type="presOf" srcId="{A3C31006-3D2A-4242-B35C-44C3A18BEA06}" destId="{9E44E67C-B09E-4940-AC35-711B05358309}" srcOrd="0" destOrd="0" presId="urn:microsoft.com/office/officeart/2018/2/layout/IconVerticalSolidList"/>
    <dgm:cxn modelId="{FA319F4C-D784-424A-9F0A-D42AD4C621C1}" srcId="{EEB56D16-A05F-4CCF-8724-CD52869A8BEE}" destId="{A3C31006-3D2A-4242-B35C-44C3A18BEA06}" srcOrd="4" destOrd="0" parTransId="{71E0CC69-87A7-489B-88B5-83A5AD0AFB85}" sibTransId="{4B591A17-4455-4362-B997-93F5C65D3645}"/>
    <dgm:cxn modelId="{AAEB3952-3E68-4AEA-AA46-5145217BF688}" type="presOf" srcId="{EEB56D16-A05F-4CCF-8724-CD52869A8BEE}" destId="{415AEDBA-1879-44A8-8FA0-430924861413}" srcOrd="0" destOrd="0" presId="urn:microsoft.com/office/officeart/2018/2/layout/IconVerticalSolidList"/>
    <dgm:cxn modelId="{E8FD3385-8940-4275-840E-C3A6F4959376}" srcId="{EEB56D16-A05F-4CCF-8724-CD52869A8BEE}" destId="{852AFAE0-4AF1-46C4-BD3E-647DF153D5E7}" srcOrd="1" destOrd="0" parTransId="{88B2089D-D820-4761-96CA-C8C6640662F5}" sibTransId="{78DC865C-99F3-4A69-8405-B54FD56BC886}"/>
    <dgm:cxn modelId="{5DD55B95-1EE9-41BD-8CD1-CA7B096C54AD}" srcId="{EEB56D16-A05F-4CCF-8724-CD52869A8BEE}" destId="{DEFD8451-71FE-459D-9556-AF9A52D92CEB}" srcOrd="3" destOrd="0" parTransId="{945DDA64-E100-4A1B-94C4-EF8278FD21C5}" sibTransId="{A7CBDF5E-F629-47C5-8ABB-49128E1F2958}"/>
    <dgm:cxn modelId="{4E12E69D-7B91-42E6-BDD9-5A4BE52B4E5B}" srcId="{EEB56D16-A05F-4CCF-8724-CD52869A8BEE}" destId="{14DE77DA-99F3-4C4E-BDDB-EA2BB8377E25}" srcOrd="0" destOrd="0" parTransId="{D873EAE9-70F1-492C-8723-08A8574D45C3}" sibTransId="{4DB49B75-77C0-4119-B384-24FBBE2F3B3A}"/>
    <dgm:cxn modelId="{B2A04FD7-0D13-461C-9A29-B774EFE07DD2}" type="presOf" srcId="{852AFAE0-4AF1-46C4-BD3E-647DF153D5E7}" destId="{8996B1D7-E35B-4D61-8858-6DDEE86D391F}" srcOrd="0" destOrd="0" presId="urn:microsoft.com/office/officeart/2018/2/layout/IconVerticalSolidList"/>
    <dgm:cxn modelId="{72FFD8ED-A70F-4E4E-8003-0FAE910B381B}" type="presOf" srcId="{14DE77DA-99F3-4C4E-BDDB-EA2BB8377E25}" destId="{7A4CA14D-7D73-4D90-9683-2E9418349DCD}" srcOrd="0" destOrd="0" presId="urn:microsoft.com/office/officeart/2018/2/layout/IconVerticalSolidList"/>
    <dgm:cxn modelId="{4B24B2FF-CBC2-477A-869A-CAD7F32B7F61}" type="presOf" srcId="{DEFD8451-71FE-459D-9556-AF9A52D92CEB}" destId="{F50B49A1-C50D-4DD4-9660-0803E5CEB25C}" srcOrd="0" destOrd="0" presId="urn:microsoft.com/office/officeart/2018/2/layout/IconVerticalSolidList"/>
    <dgm:cxn modelId="{588CB9B2-F674-42FA-897A-C738C7B94732}" type="presParOf" srcId="{415AEDBA-1879-44A8-8FA0-430924861413}" destId="{EB6A0099-7961-4C49-A554-DF5C86905DC2}" srcOrd="0" destOrd="0" presId="urn:microsoft.com/office/officeart/2018/2/layout/IconVerticalSolidList"/>
    <dgm:cxn modelId="{8F5A7DAD-8F51-435F-B8EF-2AF459F4F4EB}" type="presParOf" srcId="{EB6A0099-7961-4C49-A554-DF5C86905DC2}" destId="{F3B1C30D-7A67-40E6-8C3B-59BF50C084E6}" srcOrd="0" destOrd="0" presId="urn:microsoft.com/office/officeart/2018/2/layout/IconVerticalSolidList"/>
    <dgm:cxn modelId="{7C886CB2-7160-4299-8DC4-A1B48D00E150}" type="presParOf" srcId="{EB6A0099-7961-4C49-A554-DF5C86905DC2}" destId="{B50801F1-B742-4E25-97C7-D230BB6F3BF5}" srcOrd="1" destOrd="0" presId="urn:microsoft.com/office/officeart/2018/2/layout/IconVerticalSolidList"/>
    <dgm:cxn modelId="{C49FF7F4-16CC-45F5-80A3-534354D3F5F3}" type="presParOf" srcId="{EB6A0099-7961-4C49-A554-DF5C86905DC2}" destId="{3E13F057-7CDD-4B40-8D01-30997B43B326}" srcOrd="2" destOrd="0" presId="urn:microsoft.com/office/officeart/2018/2/layout/IconVerticalSolidList"/>
    <dgm:cxn modelId="{E86DF6EE-898A-4C46-B59E-70E66781068B}" type="presParOf" srcId="{EB6A0099-7961-4C49-A554-DF5C86905DC2}" destId="{7A4CA14D-7D73-4D90-9683-2E9418349DCD}" srcOrd="3" destOrd="0" presId="urn:microsoft.com/office/officeart/2018/2/layout/IconVerticalSolidList"/>
    <dgm:cxn modelId="{3774D2CE-0115-43C9-9E97-F8B471E13CF1}" type="presParOf" srcId="{415AEDBA-1879-44A8-8FA0-430924861413}" destId="{D4EF5524-78D2-465B-9113-C0DD5E201166}" srcOrd="1" destOrd="0" presId="urn:microsoft.com/office/officeart/2018/2/layout/IconVerticalSolidList"/>
    <dgm:cxn modelId="{175D03F6-37AF-472A-B721-6967F240081C}" type="presParOf" srcId="{415AEDBA-1879-44A8-8FA0-430924861413}" destId="{A0E10FC4-F13A-4E6B-8B25-DB75B076D765}" srcOrd="2" destOrd="0" presId="urn:microsoft.com/office/officeart/2018/2/layout/IconVerticalSolidList"/>
    <dgm:cxn modelId="{733F3789-3BA9-4313-812A-EB1FB200A57E}" type="presParOf" srcId="{A0E10FC4-F13A-4E6B-8B25-DB75B076D765}" destId="{62E5D1D4-19B4-4D77-9158-023E5BF06AE6}" srcOrd="0" destOrd="0" presId="urn:microsoft.com/office/officeart/2018/2/layout/IconVerticalSolidList"/>
    <dgm:cxn modelId="{3E27FB16-1142-42CE-9DC9-9CA6A255C73A}" type="presParOf" srcId="{A0E10FC4-F13A-4E6B-8B25-DB75B076D765}" destId="{B098A0F3-798C-4185-8D65-A519A4F7CE00}" srcOrd="1" destOrd="0" presId="urn:microsoft.com/office/officeart/2018/2/layout/IconVerticalSolidList"/>
    <dgm:cxn modelId="{98E49E35-668F-4F2F-AA5E-666828E07646}" type="presParOf" srcId="{A0E10FC4-F13A-4E6B-8B25-DB75B076D765}" destId="{F99335D3-2A1E-4375-B49F-503F3976BD0B}" srcOrd="2" destOrd="0" presId="urn:microsoft.com/office/officeart/2018/2/layout/IconVerticalSolidList"/>
    <dgm:cxn modelId="{BC2ED4B5-A308-44D0-A4B9-710D7CDB0707}" type="presParOf" srcId="{A0E10FC4-F13A-4E6B-8B25-DB75B076D765}" destId="{8996B1D7-E35B-4D61-8858-6DDEE86D391F}" srcOrd="3" destOrd="0" presId="urn:microsoft.com/office/officeart/2018/2/layout/IconVerticalSolidList"/>
    <dgm:cxn modelId="{4CE39F1B-3740-4E24-A8A3-7152CBC92147}" type="presParOf" srcId="{415AEDBA-1879-44A8-8FA0-430924861413}" destId="{5FF93AB3-D1F2-47B5-8206-ABD9735C702A}" srcOrd="3" destOrd="0" presId="urn:microsoft.com/office/officeart/2018/2/layout/IconVerticalSolidList"/>
    <dgm:cxn modelId="{8EEFB432-3419-4529-B78B-9ED5973CAB56}" type="presParOf" srcId="{415AEDBA-1879-44A8-8FA0-430924861413}" destId="{E826C763-0849-4E8E-B335-EE821E9E0D95}" srcOrd="4" destOrd="0" presId="urn:microsoft.com/office/officeart/2018/2/layout/IconVerticalSolidList"/>
    <dgm:cxn modelId="{FFF65C20-C223-46F7-ACF7-1D7EB3048F39}" type="presParOf" srcId="{E826C763-0849-4E8E-B335-EE821E9E0D95}" destId="{A17F6CE0-677A-4B6B-A404-2E53CEFD4B61}" srcOrd="0" destOrd="0" presId="urn:microsoft.com/office/officeart/2018/2/layout/IconVerticalSolidList"/>
    <dgm:cxn modelId="{EA00E86E-DD74-484F-9708-38F3211AD0E8}" type="presParOf" srcId="{E826C763-0849-4E8E-B335-EE821E9E0D95}" destId="{58BD50E7-95AE-4A30-B842-4205FECBC67A}" srcOrd="1" destOrd="0" presId="urn:microsoft.com/office/officeart/2018/2/layout/IconVerticalSolidList"/>
    <dgm:cxn modelId="{18488398-9EEF-44EB-96AB-CF8C9AF9FF79}" type="presParOf" srcId="{E826C763-0849-4E8E-B335-EE821E9E0D95}" destId="{5AB1AABC-4B69-4982-9D43-277D1E09D6E1}" srcOrd="2" destOrd="0" presId="urn:microsoft.com/office/officeart/2018/2/layout/IconVerticalSolidList"/>
    <dgm:cxn modelId="{BA9EEAC0-8407-454A-A994-FFFA533486CA}" type="presParOf" srcId="{E826C763-0849-4E8E-B335-EE821E9E0D95}" destId="{1EC36F23-306F-4701-A3B7-43E68D59B509}" srcOrd="3" destOrd="0" presId="urn:microsoft.com/office/officeart/2018/2/layout/IconVerticalSolidList"/>
    <dgm:cxn modelId="{C472DE1D-3BCA-4534-8D40-9B87FAAAA1E5}" type="presParOf" srcId="{415AEDBA-1879-44A8-8FA0-430924861413}" destId="{F4EA5A9A-080E-432D-BE64-0E3042E4F83F}" srcOrd="5" destOrd="0" presId="urn:microsoft.com/office/officeart/2018/2/layout/IconVerticalSolidList"/>
    <dgm:cxn modelId="{B5F5A2C6-2B22-44B3-964B-85B3C3442A50}" type="presParOf" srcId="{415AEDBA-1879-44A8-8FA0-430924861413}" destId="{A193743B-D733-4CE2-8D71-5E678EAF81C1}" srcOrd="6" destOrd="0" presId="urn:microsoft.com/office/officeart/2018/2/layout/IconVerticalSolidList"/>
    <dgm:cxn modelId="{06FF5B45-E05E-4EA1-82CA-9CDA69388842}" type="presParOf" srcId="{A193743B-D733-4CE2-8D71-5E678EAF81C1}" destId="{D7CA0146-C16A-4D09-A330-A7F44381AB5D}" srcOrd="0" destOrd="0" presId="urn:microsoft.com/office/officeart/2018/2/layout/IconVerticalSolidList"/>
    <dgm:cxn modelId="{38DFC4ED-FF7E-4BC2-9B28-8747E304CDE5}" type="presParOf" srcId="{A193743B-D733-4CE2-8D71-5E678EAF81C1}" destId="{9641B7C1-FA22-4740-8B61-181521E6C928}" srcOrd="1" destOrd="0" presId="urn:microsoft.com/office/officeart/2018/2/layout/IconVerticalSolidList"/>
    <dgm:cxn modelId="{017D5AB1-8465-4CA6-8528-2A63FE512A7C}" type="presParOf" srcId="{A193743B-D733-4CE2-8D71-5E678EAF81C1}" destId="{9AA16851-FF49-48CF-B256-F0AC27BFA0C6}" srcOrd="2" destOrd="0" presId="urn:microsoft.com/office/officeart/2018/2/layout/IconVerticalSolidList"/>
    <dgm:cxn modelId="{70B1D169-37E5-4AD3-8818-4BFB7E810066}" type="presParOf" srcId="{A193743B-D733-4CE2-8D71-5E678EAF81C1}" destId="{F50B49A1-C50D-4DD4-9660-0803E5CEB25C}" srcOrd="3" destOrd="0" presId="urn:microsoft.com/office/officeart/2018/2/layout/IconVerticalSolidList"/>
    <dgm:cxn modelId="{534BC84D-4384-4B97-B581-A60C073A2BCF}" type="presParOf" srcId="{415AEDBA-1879-44A8-8FA0-430924861413}" destId="{C48056B6-E944-4148-A0C2-4D2F221C4DC3}" srcOrd="7" destOrd="0" presId="urn:microsoft.com/office/officeart/2018/2/layout/IconVerticalSolidList"/>
    <dgm:cxn modelId="{49A66DBA-EBCD-44EE-84F8-438DB7655C8B}" type="presParOf" srcId="{415AEDBA-1879-44A8-8FA0-430924861413}" destId="{2C30AC50-BCF8-40AE-98AA-DA50A3C86DD3}" srcOrd="8" destOrd="0" presId="urn:microsoft.com/office/officeart/2018/2/layout/IconVerticalSolidList"/>
    <dgm:cxn modelId="{DFDB2532-E2A7-43AD-BF48-BD60C1D3EAF2}" type="presParOf" srcId="{2C30AC50-BCF8-40AE-98AA-DA50A3C86DD3}" destId="{9509392F-A124-4D02-859C-0C860DD15010}" srcOrd="0" destOrd="0" presId="urn:microsoft.com/office/officeart/2018/2/layout/IconVerticalSolidList"/>
    <dgm:cxn modelId="{37F9BE7D-15B5-40DC-9940-C7F90026C212}" type="presParOf" srcId="{2C30AC50-BCF8-40AE-98AA-DA50A3C86DD3}" destId="{A4B3FC0D-C660-4B7E-96F0-D718C9146B5C}" srcOrd="1" destOrd="0" presId="urn:microsoft.com/office/officeart/2018/2/layout/IconVerticalSolidList"/>
    <dgm:cxn modelId="{296CE707-93B6-4456-A515-639424188781}" type="presParOf" srcId="{2C30AC50-BCF8-40AE-98AA-DA50A3C86DD3}" destId="{8B82C589-96EC-4EE0-9762-8C05CE734466}" srcOrd="2" destOrd="0" presId="urn:microsoft.com/office/officeart/2018/2/layout/IconVerticalSolidList"/>
    <dgm:cxn modelId="{C950B2D3-829A-4DD4-8639-4C572E3E721F}" type="presParOf" srcId="{2C30AC50-BCF8-40AE-98AA-DA50A3C86DD3}" destId="{9E44E67C-B09E-4940-AC35-711B0535830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A10EF6-FC8E-4DDC-A4B9-ACFE8ACCE2C5}"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CC3FBA05-9783-44A9-991A-66B3E70E04AD}">
      <dgm:prSet custT="1"/>
      <dgm:spPr/>
      <dgm:t>
        <a:bodyPr/>
        <a:lstStyle/>
        <a:p>
          <a:r>
            <a:rPr lang="en-GB" sz="1800" dirty="0">
              <a:solidFill>
                <a:schemeClr val="tx1"/>
              </a:solidFill>
            </a:rPr>
            <a:t>A pupil is on the school’s register, which schools must have under the Education (Pupil Registration) (England) Regulations 2006. The child has been accepted on roll in line with admission arrangements, agreed with the relevant admissions authority.</a:t>
          </a:r>
          <a:endParaRPr lang="en-US" sz="1800" dirty="0">
            <a:solidFill>
              <a:schemeClr val="tx1"/>
            </a:solidFill>
          </a:endParaRPr>
        </a:p>
      </dgm:t>
    </dgm:pt>
    <dgm:pt modelId="{ADB8556F-3DAA-45AA-8A8E-E2106FD2AADB}" type="parTrans" cxnId="{A484D240-8705-4DF7-AD27-BF3C46CFDA9D}">
      <dgm:prSet/>
      <dgm:spPr/>
      <dgm:t>
        <a:bodyPr/>
        <a:lstStyle/>
        <a:p>
          <a:endParaRPr lang="en-US"/>
        </a:p>
      </dgm:t>
    </dgm:pt>
    <dgm:pt modelId="{6606A1F5-E5A0-412E-AA58-CA69664E1CA1}" type="sibTrans" cxnId="{A484D240-8705-4DF7-AD27-BF3C46CFDA9D}">
      <dgm:prSet/>
      <dgm:spPr/>
      <dgm:t>
        <a:bodyPr/>
        <a:lstStyle/>
        <a:p>
          <a:endParaRPr lang="en-US"/>
        </a:p>
      </dgm:t>
    </dgm:pt>
    <dgm:pt modelId="{FC352B97-D4E2-43DF-8E2E-C96E9566B8D1}">
      <dgm:prSet custT="1"/>
      <dgm:spPr/>
      <dgm:t>
        <a:bodyPr/>
        <a:lstStyle/>
        <a:p>
          <a:r>
            <a:rPr lang="en-GB" sz="1800" dirty="0">
              <a:solidFill>
                <a:schemeClr val="tx1"/>
              </a:solidFill>
            </a:rPr>
            <a:t>Schools do not need to register provision on the Early Years Register if they have at least one registered child aged two years or over on the school site. The requirement for ‘at least one pupil’ can be satisfied by any Reception Year pupils, there is no requirement for the children to be in the same room.</a:t>
          </a:r>
          <a:endParaRPr lang="en-US" sz="1800" dirty="0">
            <a:solidFill>
              <a:schemeClr val="tx1"/>
            </a:solidFill>
          </a:endParaRPr>
        </a:p>
      </dgm:t>
    </dgm:pt>
    <dgm:pt modelId="{07A9D828-8954-4F7D-8639-5C67AA57E213}" type="parTrans" cxnId="{46C1C92A-CA76-4F84-8E27-1F30D9A9E0E8}">
      <dgm:prSet/>
      <dgm:spPr/>
      <dgm:t>
        <a:bodyPr/>
        <a:lstStyle/>
        <a:p>
          <a:endParaRPr lang="en-US"/>
        </a:p>
      </dgm:t>
    </dgm:pt>
    <dgm:pt modelId="{E8CB88B9-F9D4-4DA8-B1CF-F1F66A170506}" type="sibTrans" cxnId="{46C1C92A-CA76-4F84-8E27-1F30D9A9E0E8}">
      <dgm:prSet/>
      <dgm:spPr/>
      <dgm:t>
        <a:bodyPr/>
        <a:lstStyle/>
        <a:p>
          <a:endParaRPr lang="en-US"/>
        </a:p>
      </dgm:t>
    </dgm:pt>
    <dgm:pt modelId="{F85E2FA2-0973-4BA8-86BD-4E7E67FDABFE}" type="pres">
      <dgm:prSet presAssocID="{08A10EF6-FC8E-4DDC-A4B9-ACFE8ACCE2C5}" presName="root" presStyleCnt="0">
        <dgm:presLayoutVars>
          <dgm:dir/>
          <dgm:resizeHandles val="exact"/>
        </dgm:presLayoutVars>
      </dgm:prSet>
      <dgm:spPr/>
    </dgm:pt>
    <dgm:pt modelId="{E6205BF6-B515-48CE-8DB3-E1A12D25A761}" type="pres">
      <dgm:prSet presAssocID="{CC3FBA05-9783-44A9-991A-66B3E70E04AD}" presName="compNode" presStyleCnt="0"/>
      <dgm:spPr/>
    </dgm:pt>
    <dgm:pt modelId="{58B30A25-B02D-42BE-BD08-1CFC3B98F2F5}" type="pres">
      <dgm:prSet presAssocID="{CC3FBA05-9783-44A9-991A-66B3E70E04AD}" presName="bgRect" presStyleLbl="bgShp" presStyleIdx="0" presStyleCnt="2"/>
      <dgm:spPr/>
    </dgm:pt>
    <dgm:pt modelId="{660FF13D-152C-4DDC-BCDA-7F4A5018AE2B}" type="pres">
      <dgm:prSet presAssocID="{CC3FBA05-9783-44A9-991A-66B3E70E04AD}"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F254789F-7A39-4D61-B3BF-8BF999E55607}" type="pres">
      <dgm:prSet presAssocID="{CC3FBA05-9783-44A9-991A-66B3E70E04AD}" presName="spaceRect" presStyleCnt="0"/>
      <dgm:spPr/>
    </dgm:pt>
    <dgm:pt modelId="{81F65094-A065-4E08-B1F7-95C920F8B344}" type="pres">
      <dgm:prSet presAssocID="{CC3FBA05-9783-44A9-991A-66B3E70E04AD}" presName="parTx" presStyleLbl="revTx" presStyleIdx="0" presStyleCnt="2" custScaleY="144902">
        <dgm:presLayoutVars>
          <dgm:chMax val="0"/>
          <dgm:chPref val="0"/>
        </dgm:presLayoutVars>
      </dgm:prSet>
      <dgm:spPr/>
    </dgm:pt>
    <dgm:pt modelId="{A3B3CE0E-F6DA-4999-9E9B-E144C8EBB94B}" type="pres">
      <dgm:prSet presAssocID="{6606A1F5-E5A0-412E-AA58-CA69664E1CA1}" presName="sibTrans" presStyleCnt="0"/>
      <dgm:spPr/>
    </dgm:pt>
    <dgm:pt modelId="{8B799862-246E-47AE-AF5E-C02765F51397}" type="pres">
      <dgm:prSet presAssocID="{FC352B97-D4E2-43DF-8E2E-C96E9566B8D1}" presName="compNode" presStyleCnt="0"/>
      <dgm:spPr/>
    </dgm:pt>
    <dgm:pt modelId="{2834942F-BDD0-48B2-A8F2-99DCB9F25576}" type="pres">
      <dgm:prSet presAssocID="{FC352B97-D4E2-43DF-8E2E-C96E9566B8D1}" presName="bgRect" presStyleLbl="bgShp" presStyleIdx="1" presStyleCnt="2"/>
      <dgm:spPr/>
    </dgm:pt>
    <dgm:pt modelId="{0D367208-8A4B-4A2B-8B56-DB55E5A8D3D6}" type="pres">
      <dgm:prSet presAssocID="{FC352B97-D4E2-43DF-8E2E-C96E9566B8D1}"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choolhouse"/>
        </a:ext>
      </dgm:extLst>
    </dgm:pt>
    <dgm:pt modelId="{D84577CB-A42E-400E-8283-5652D9E56025}" type="pres">
      <dgm:prSet presAssocID="{FC352B97-D4E2-43DF-8E2E-C96E9566B8D1}" presName="spaceRect" presStyleCnt="0"/>
      <dgm:spPr/>
    </dgm:pt>
    <dgm:pt modelId="{E115EA15-C4FE-43A4-BEDA-99D2DEDBE77E}" type="pres">
      <dgm:prSet presAssocID="{FC352B97-D4E2-43DF-8E2E-C96E9566B8D1}" presName="parTx" presStyleLbl="revTx" presStyleIdx="1" presStyleCnt="2">
        <dgm:presLayoutVars>
          <dgm:chMax val="0"/>
          <dgm:chPref val="0"/>
        </dgm:presLayoutVars>
      </dgm:prSet>
      <dgm:spPr/>
    </dgm:pt>
  </dgm:ptLst>
  <dgm:cxnLst>
    <dgm:cxn modelId="{7A88F513-5410-41D0-9D51-2FF9E7BA4AE3}" type="presOf" srcId="{CC3FBA05-9783-44A9-991A-66B3E70E04AD}" destId="{81F65094-A065-4E08-B1F7-95C920F8B344}" srcOrd="0" destOrd="0" presId="urn:microsoft.com/office/officeart/2018/2/layout/IconVerticalSolidList"/>
    <dgm:cxn modelId="{46C1C92A-CA76-4F84-8E27-1F30D9A9E0E8}" srcId="{08A10EF6-FC8E-4DDC-A4B9-ACFE8ACCE2C5}" destId="{FC352B97-D4E2-43DF-8E2E-C96E9566B8D1}" srcOrd="1" destOrd="0" parTransId="{07A9D828-8954-4F7D-8639-5C67AA57E213}" sibTransId="{E8CB88B9-F9D4-4DA8-B1CF-F1F66A170506}"/>
    <dgm:cxn modelId="{A484D240-8705-4DF7-AD27-BF3C46CFDA9D}" srcId="{08A10EF6-FC8E-4DDC-A4B9-ACFE8ACCE2C5}" destId="{CC3FBA05-9783-44A9-991A-66B3E70E04AD}" srcOrd="0" destOrd="0" parTransId="{ADB8556F-3DAA-45AA-8A8E-E2106FD2AADB}" sibTransId="{6606A1F5-E5A0-412E-AA58-CA69664E1CA1}"/>
    <dgm:cxn modelId="{C185A58F-F9E0-4D3B-B4AF-790C525FD80A}" type="presOf" srcId="{08A10EF6-FC8E-4DDC-A4B9-ACFE8ACCE2C5}" destId="{F85E2FA2-0973-4BA8-86BD-4E7E67FDABFE}" srcOrd="0" destOrd="0" presId="urn:microsoft.com/office/officeart/2018/2/layout/IconVerticalSolidList"/>
    <dgm:cxn modelId="{312A54CD-998B-445E-B496-D7C2442EDA8A}" type="presOf" srcId="{FC352B97-D4E2-43DF-8E2E-C96E9566B8D1}" destId="{E115EA15-C4FE-43A4-BEDA-99D2DEDBE77E}" srcOrd="0" destOrd="0" presId="urn:microsoft.com/office/officeart/2018/2/layout/IconVerticalSolidList"/>
    <dgm:cxn modelId="{228395A8-F5F6-448C-85D6-DA7D31F5308A}" type="presParOf" srcId="{F85E2FA2-0973-4BA8-86BD-4E7E67FDABFE}" destId="{E6205BF6-B515-48CE-8DB3-E1A12D25A761}" srcOrd="0" destOrd="0" presId="urn:microsoft.com/office/officeart/2018/2/layout/IconVerticalSolidList"/>
    <dgm:cxn modelId="{B066171F-659D-42CD-ACDE-2BC02B4A5840}" type="presParOf" srcId="{E6205BF6-B515-48CE-8DB3-E1A12D25A761}" destId="{58B30A25-B02D-42BE-BD08-1CFC3B98F2F5}" srcOrd="0" destOrd="0" presId="urn:microsoft.com/office/officeart/2018/2/layout/IconVerticalSolidList"/>
    <dgm:cxn modelId="{4C2F9999-3E73-4A96-AB14-AA121AE26778}" type="presParOf" srcId="{E6205BF6-B515-48CE-8DB3-E1A12D25A761}" destId="{660FF13D-152C-4DDC-BCDA-7F4A5018AE2B}" srcOrd="1" destOrd="0" presId="urn:microsoft.com/office/officeart/2018/2/layout/IconVerticalSolidList"/>
    <dgm:cxn modelId="{7B9056B0-677A-43F3-9146-D8DC9A08AF11}" type="presParOf" srcId="{E6205BF6-B515-48CE-8DB3-E1A12D25A761}" destId="{F254789F-7A39-4D61-B3BF-8BF999E55607}" srcOrd="2" destOrd="0" presId="urn:microsoft.com/office/officeart/2018/2/layout/IconVerticalSolidList"/>
    <dgm:cxn modelId="{11A220F0-35FF-4D36-ADB0-34DD7C558573}" type="presParOf" srcId="{E6205BF6-B515-48CE-8DB3-E1A12D25A761}" destId="{81F65094-A065-4E08-B1F7-95C920F8B344}" srcOrd="3" destOrd="0" presId="urn:microsoft.com/office/officeart/2018/2/layout/IconVerticalSolidList"/>
    <dgm:cxn modelId="{2E015722-6FD0-46AE-A997-F68A1792E1BE}" type="presParOf" srcId="{F85E2FA2-0973-4BA8-86BD-4E7E67FDABFE}" destId="{A3B3CE0E-F6DA-4999-9E9B-E144C8EBB94B}" srcOrd="1" destOrd="0" presId="urn:microsoft.com/office/officeart/2018/2/layout/IconVerticalSolidList"/>
    <dgm:cxn modelId="{19330F79-AB72-4D77-9026-2C7149728E8E}" type="presParOf" srcId="{F85E2FA2-0973-4BA8-86BD-4E7E67FDABFE}" destId="{8B799862-246E-47AE-AF5E-C02765F51397}" srcOrd="2" destOrd="0" presId="urn:microsoft.com/office/officeart/2018/2/layout/IconVerticalSolidList"/>
    <dgm:cxn modelId="{93C12F62-BAE3-452B-8E10-84B92CC346E5}" type="presParOf" srcId="{8B799862-246E-47AE-AF5E-C02765F51397}" destId="{2834942F-BDD0-48B2-A8F2-99DCB9F25576}" srcOrd="0" destOrd="0" presId="urn:microsoft.com/office/officeart/2018/2/layout/IconVerticalSolidList"/>
    <dgm:cxn modelId="{BF59006E-6E66-4AFF-95F5-EF72EE31D9BD}" type="presParOf" srcId="{8B799862-246E-47AE-AF5E-C02765F51397}" destId="{0D367208-8A4B-4A2B-8B56-DB55E5A8D3D6}" srcOrd="1" destOrd="0" presId="urn:microsoft.com/office/officeart/2018/2/layout/IconVerticalSolidList"/>
    <dgm:cxn modelId="{159E66DA-7770-4132-AB03-28C2BC595557}" type="presParOf" srcId="{8B799862-246E-47AE-AF5E-C02765F51397}" destId="{D84577CB-A42E-400E-8283-5652D9E56025}" srcOrd="2" destOrd="0" presId="urn:microsoft.com/office/officeart/2018/2/layout/IconVerticalSolidList"/>
    <dgm:cxn modelId="{D2705083-E84D-458E-8EB1-C023CAEE4F2D}" type="presParOf" srcId="{8B799862-246E-47AE-AF5E-C02765F51397}" destId="{E115EA15-C4FE-43A4-BEDA-99D2DEDBE77E}"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B23C13E-DB42-4551-8320-6494D7A26BEE}"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782E36F7-7960-4873-9DDC-297F99EA998B}">
      <dgm:prSet custT="1"/>
      <dgm:spPr/>
      <dgm:t>
        <a:bodyPr/>
        <a:lstStyle/>
        <a:p>
          <a:r>
            <a:rPr lang="en-GB" sz="1600" dirty="0">
              <a:solidFill>
                <a:schemeClr val="tx1"/>
              </a:solidFill>
            </a:rPr>
            <a:t>In June 2023, Dudley revised Early Years Inclusion Fund to support early years children with special educational needs and disabilities (SEND). The funding is as follows:</a:t>
          </a:r>
          <a:endParaRPr lang="en-US" sz="1600" dirty="0">
            <a:solidFill>
              <a:schemeClr val="tx1"/>
            </a:solidFill>
          </a:endParaRPr>
        </a:p>
      </dgm:t>
    </dgm:pt>
    <dgm:pt modelId="{10F828E0-4A99-4D57-8D97-460F4BC19518}" type="parTrans" cxnId="{C3D680FA-7D55-4478-A9E5-70BC606F360E}">
      <dgm:prSet/>
      <dgm:spPr/>
      <dgm:t>
        <a:bodyPr/>
        <a:lstStyle/>
        <a:p>
          <a:endParaRPr lang="en-US"/>
        </a:p>
      </dgm:t>
    </dgm:pt>
    <dgm:pt modelId="{D032C285-04F9-4E46-A17E-079CAC899338}" type="sibTrans" cxnId="{C3D680FA-7D55-4478-A9E5-70BC606F360E}">
      <dgm:prSet/>
      <dgm:spPr/>
      <dgm:t>
        <a:bodyPr/>
        <a:lstStyle/>
        <a:p>
          <a:endParaRPr lang="en-US"/>
        </a:p>
      </dgm:t>
    </dgm:pt>
    <dgm:pt modelId="{05A5819B-34F3-47C7-AF84-56CF2C44956E}">
      <dgm:prSet custT="1"/>
      <dgm:spPr/>
      <dgm:t>
        <a:bodyPr/>
        <a:lstStyle/>
        <a:p>
          <a:r>
            <a:rPr lang="en-GB" sz="1600" dirty="0">
              <a:solidFill>
                <a:schemeClr val="tx1"/>
              </a:solidFill>
            </a:rPr>
            <a:t>Level 1– £750 per term + EEF</a:t>
          </a:r>
        </a:p>
        <a:p>
          <a:r>
            <a:rPr lang="en-GB" sz="1600" dirty="0">
              <a:solidFill>
                <a:schemeClr val="tx1"/>
              </a:solidFill>
            </a:rPr>
            <a:t>(£2,250 + EEF = £4,706)</a:t>
          </a:r>
          <a:endParaRPr lang="en-US" sz="1600" dirty="0">
            <a:solidFill>
              <a:schemeClr val="tx1"/>
            </a:solidFill>
          </a:endParaRPr>
        </a:p>
      </dgm:t>
    </dgm:pt>
    <dgm:pt modelId="{F9D0E586-0FB9-4034-BCB1-DBC63DA77F76}" type="parTrans" cxnId="{938A538E-929A-4A75-8C48-8F5EE178B92B}">
      <dgm:prSet/>
      <dgm:spPr/>
      <dgm:t>
        <a:bodyPr/>
        <a:lstStyle/>
        <a:p>
          <a:endParaRPr lang="en-US"/>
        </a:p>
      </dgm:t>
    </dgm:pt>
    <dgm:pt modelId="{C857CCF4-8092-4E09-BFA6-0C60F1772521}" type="sibTrans" cxnId="{938A538E-929A-4A75-8C48-8F5EE178B92B}">
      <dgm:prSet/>
      <dgm:spPr/>
      <dgm:t>
        <a:bodyPr/>
        <a:lstStyle/>
        <a:p>
          <a:endParaRPr lang="en-US"/>
        </a:p>
      </dgm:t>
    </dgm:pt>
    <dgm:pt modelId="{D369DA8E-7693-40E2-BFB2-B9862DBBF3E1}">
      <dgm:prSet custT="1"/>
      <dgm:spPr/>
      <dgm:t>
        <a:bodyPr/>
        <a:lstStyle/>
        <a:p>
          <a:r>
            <a:rPr lang="en-GB" sz="1600" dirty="0">
              <a:solidFill>
                <a:schemeClr val="tx1"/>
              </a:solidFill>
            </a:rPr>
            <a:t>Level 2 –£1000 per term</a:t>
          </a:r>
        </a:p>
        <a:p>
          <a:r>
            <a:rPr lang="en-GB" sz="1600" dirty="0">
              <a:solidFill>
                <a:schemeClr val="tx1"/>
              </a:solidFill>
            </a:rPr>
            <a:t>(£3000 + EEF = £5,006)</a:t>
          </a:r>
          <a:endParaRPr lang="en-US" sz="1600" dirty="0">
            <a:solidFill>
              <a:schemeClr val="tx1"/>
            </a:solidFill>
          </a:endParaRPr>
        </a:p>
      </dgm:t>
    </dgm:pt>
    <dgm:pt modelId="{6C7B5DE8-32A8-419B-A666-D5348691F78E}" type="parTrans" cxnId="{2A3AF1A3-F278-4C1D-942E-5D95B00E995F}">
      <dgm:prSet/>
      <dgm:spPr/>
      <dgm:t>
        <a:bodyPr/>
        <a:lstStyle/>
        <a:p>
          <a:endParaRPr lang="en-US"/>
        </a:p>
      </dgm:t>
    </dgm:pt>
    <dgm:pt modelId="{0FD139EE-99F6-40D0-8A00-02A67749EE72}" type="sibTrans" cxnId="{2A3AF1A3-F278-4C1D-942E-5D95B00E995F}">
      <dgm:prSet/>
      <dgm:spPr/>
      <dgm:t>
        <a:bodyPr/>
        <a:lstStyle/>
        <a:p>
          <a:endParaRPr lang="en-US"/>
        </a:p>
      </dgm:t>
    </dgm:pt>
    <dgm:pt modelId="{1211179F-68A5-4651-990C-E6862A31E16A}">
      <dgm:prSet custT="1"/>
      <dgm:spPr/>
      <dgm:t>
        <a:bodyPr/>
        <a:lstStyle/>
        <a:p>
          <a:r>
            <a:rPr lang="en-GB" sz="1600" dirty="0">
              <a:solidFill>
                <a:schemeClr val="tx1"/>
              </a:solidFill>
            </a:rPr>
            <a:t>Discretionary Fund  Case by case</a:t>
          </a:r>
        </a:p>
        <a:p>
          <a:r>
            <a:rPr lang="en-GB" sz="1600" dirty="0">
              <a:solidFill>
                <a:schemeClr val="tx1"/>
              </a:solidFill>
            </a:rPr>
            <a:t>(transition support/30-hpurs/group projects) </a:t>
          </a:r>
          <a:endParaRPr lang="en-US" sz="1600" dirty="0">
            <a:solidFill>
              <a:schemeClr val="tx1"/>
            </a:solidFill>
          </a:endParaRPr>
        </a:p>
      </dgm:t>
    </dgm:pt>
    <dgm:pt modelId="{1026F564-4EF6-450C-95E7-DB5FAFAB9DDE}" type="parTrans" cxnId="{CD06E6B6-CC35-44B9-ADDF-48CDAC12A610}">
      <dgm:prSet/>
      <dgm:spPr/>
      <dgm:t>
        <a:bodyPr/>
        <a:lstStyle/>
        <a:p>
          <a:endParaRPr lang="en-US"/>
        </a:p>
      </dgm:t>
    </dgm:pt>
    <dgm:pt modelId="{75599E7E-7C4A-4857-84DA-F77144DA5AFF}" type="sibTrans" cxnId="{CD06E6B6-CC35-44B9-ADDF-48CDAC12A610}">
      <dgm:prSet/>
      <dgm:spPr/>
      <dgm:t>
        <a:bodyPr/>
        <a:lstStyle/>
        <a:p>
          <a:endParaRPr lang="en-US"/>
        </a:p>
      </dgm:t>
    </dgm:pt>
    <dgm:pt modelId="{257D66BB-19A2-4A5F-8C12-B0B8CAFD2F98}">
      <dgm:prSet custT="1"/>
      <dgm:spPr/>
      <dgm:t>
        <a:bodyPr/>
        <a:lstStyle/>
        <a:p>
          <a:r>
            <a:rPr lang="en-GB" sz="1400" dirty="0">
              <a:solidFill>
                <a:schemeClr val="tx1"/>
              </a:solidFill>
            </a:rPr>
            <a:t>Only 2, 3 and 4yr old children who are in receipt of early education funding can access EYIF.</a:t>
          </a:r>
        </a:p>
        <a:p>
          <a:r>
            <a:rPr lang="en-GB" sz="1400" dirty="0">
              <a:solidFill>
                <a:schemeClr val="tx1"/>
              </a:solidFill>
            </a:rPr>
            <a:t>However, under 2-year-olds with a high level of need will be eligible</a:t>
          </a:r>
          <a:endParaRPr lang="en-US" sz="1400" dirty="0">
            <a:solidFill>
              <a:schemeClr val="tx1"/>
            </a:solidFill>
          </a:endParaRPr>
        </a:p>
      </dgm:t>
    </dgm:pt>
    <dgm:pt modelId="{74F6946F-4CB5-48DA-9611-2F9AA134D8E5}" type="parTrans" cxnId="{A03D9ADB-335D-470B-B067-BC581EE77BC3}">
      <dgm:prSet/>
      <dgm:spPr/>
      <dgm:t>
        <a:bodyPr/>
        <a:lstStyle/>
        <a:p>
          <a:endParaRPr lang="en-US"/>
        </a:p>
      </dgm:t>
    </dgm:pt>
    <dgm:pt modelId="{8BE417DF-4DF1-453B-88DF-5C7A3D7C2AAF}" type="sibTrans" cxnId="{A03D9ADB-335D-470B-B067-BC581EE77BC3}">
      <dgm:prSet/>
      <dgm:spPr/>
      <dgm:t>
        <a:bodyPr/>
        <a:lstStyle/>
        <a:p>
          <a:endParaRPr lang="en-US"/>
        </a:p>
      </dgm:t>
    </dgm:pt>
    <dgm:pt modelId="{44136AA2-4764-4FFF-9968-9ED2DBDA9EA9}">
      <dgm:prSet custT="1"/>
      <dgm:spPr/>
      <dgm:t>
        <a:bodyPr/>
        <a:lstStyle/>
        <a:p>
          <a:pPr>
            <a:buFont typeface="Arial" panose="020B0604020202020204" pitchFamily="34" charset="0"/>
            <a:buChar char="•"/>
          </a:pPr>
          <a:r>
            <a:rPr lang="en-GB" sz="1200" b="0" i="0" u="none" dirty="0">
              <a:solidFill>
                <a:schemeClr val="tx1"/>
              </a:solidFill>
            </a:rPr>
            <a:t>A child presenting with a level of special educational need as defined under one or more of the broad areas of need outlined in the SEND Code of Practice 0 – 25 years   communication and interaction / cognition and learning / social, emotional and mental health needs / sensory and/or physical needs) </a:t>
          </a:r>
          <a:r>
            <a:rPr lang="en-US" sz="1200" b="0" i="0" dirty="0">
              <a:solidFill>
                <a:schemeClr val="tx1"/>
              </a:solidFill>
            </a:rPr>
            <a:t>​</a:t>
          </a:r>
          <a:endParaRPr lang="en-US" sz="1200" dirty="0">
            <a:solidFill>
              <a:schemeClr val="tx1"/>
            </a:solidFill>
          </a:endParaRPr>
        </a:p>
      </dgm:t>
    </dgm:pt>
    <dgm:pt modelId="{856604A7-7FD8-44F2-ABE0-F14FAFEBE1F9}" type="sibTrans" cxnId="{20440013-2E67-4E01-B844-5A3C19D9DF47}">
      <dgm:prSet/>
      <dgm:spPr/>
      <dgm:t>
        <a:bodyPr/>
        <a:lstStyle/>
        <a:p>
          <a:endParaRPr lang="en-US"/>
        </a:p>
      </dgm:t>
    </dgm:pt>
    <dgm:pt modelId="{57916008-7D32-4D7D-A1E9-FDB75477FA20}" type="parTrans" cxnId="{20440013-2E67-4E01-B844-5A3C19D9DF47}">
      <dgm:prSet/>
      <dgm:spPr/>
      <dgm:t>
        <a:bodyPr/>
        <a:lstStyle/>
        <a:p>
          <a:endParaRPr lang="en-US"/>
        </a:p>
      </dgm:t>
    </dgm:pt>
    <dgm:pt modelId="{5FCDBE89-D088-47DD-9EF4-1810F67E21E4}">
      <dgm:prSet/>
      <dgm:spPr/>
      <dgm:t>
        <a:bodyPr/>
        <a:lstStyle/>
        <a:p>
          <a:pPr>
            <a:buFont typeface="Arial" panose="020B0604020202020204" pitchFamily="34" charset="0"/>
            <a:buChar char="•"/>
          </a:pPr>
          <a:r>
            <a:rPr lang="en-GB" b="0" i="0" u="none" dirty="0">
              <a:solidFill>
                <a:schemeClr val="tx1"/>
              </a:solidFill>
            </a:rPr>
            <a:t>Children in Dudley settings who do not have an Education Health and Care (EHCP) Plan</a:t>
          </a:r>
          <a:endParaRPr lang="en-US" dirty="0">
            <a:solidFill>
              <a:schemeClr val="tx1"/>
            </a:solidFill>
          </a:endParaRPr>
        </a:p>
      </dgm:t>
    </dgm:pt>
    <dgm:pt modelId="{FC9F22C8-03DE-472A-84D8-E206F99646EE}" type="parTrans" cxnId="{92455C67-ACC3-439F-92E0-0A08F9BE945A}">
      <dgm:prSet/>
      <dgm:spPr/>
      <dgm:t>
        <a:bodyPr/>
        <a:lstStyle/>
        <a:p>
          <a:endParaRPr lang="en-GB"/>
        </a:p>
      </dgm:t>
    </dgm:pt>
    <dgm:pt modelId="{3908F203-89B8-4FB1-BA7C-91013E32BD83}" type="sibTrans" cxnId="{92455C67-ACC3-439F-92E0-0A08F9BE945A}">
      <dgm:prSet/>
      <dgm:spPr/>
      <dgm:t>
        <a:bodyPr/>
        <a:lstStyle/>
        <a:p>
          <a:endParaRPr lang="en-GB"/>
        </a:p>
      </dgm:t>
    </dgm:pt>
    <dgm:pt modelId="{A682B506-0201-4066-A1ED-8E8DFA127B2B}" type="pres">
      <dgm:prSet presAssocID="{DB23C13E-DB42-4551-8320-6494D7A26BEE}" presName="diagram" presStyleCnt="0">
        <dgm:presLayoutVars>
          <dgm:dir/>
          <dgm:resizeHandles val="exact"/>
        </dgm:presLayoutVars>
      </dgm:prSet>
      <dgm:spPr/>
    </dgm:pt>
    <dgm:pt modelId="{3B6DC68C-EF3A-4059-9440-E9516124CA3F}" type="pres">
      <dgm:prSet presAssocID="{782E36F7-7960-4873-9DDC-297F99EA998B}" presName="node" presStyleLbl="node1" presStyleIdx="0" presStyleCnt="7">
        <dgm:presLayoutVars>
          <dgm:bulletEnabled val="1"/>
        </dgm:presLayoutVars>
      </dgm:prSet>
      <dgm:spPr/>
    </dgm:pt>
    <dgm:pt modelId="{5EB595A4-0CCC-4B6E-8EEA-757CED2E2CE3}" type="pres">
      <dgm:prSet presAssocID="{D032C285-04F9-4E46-A17E-079CAC899338}" presName="sibTrans" presStyleCnt="0"/>
      <dgm:spPr/>
    </dgm:pt>
    <dgm:pt modelId="{50AFF1AB-9DA7-41E8-8068-C9055F5125E0}" type="pres">
      <dgm:prSet presAssocID="{05A5819B-34F3-47C7-AF84-56CF2C44956E}" presName="node" presStyleLbl="node1" presStyleIdx="1" presStyleCnt="7">
        <dgm:presLayoutVars>
          <dgm:bulletEnabled val="1"/>
        </dgm:presLayoutVars>
      </dgm:prSet>
      <dgm:spPr/>
    </dgm:pt>
    <dgm:pt modelId="{AAC194A1-7A4D-4001-A1AB-40E18F844582}" type="pres">
      <dgm:prSet presAssocID="{C857CCF4-8092-4E09-BFA6-0C60F1772521}" presName="sibTrans" presStyleCnt="0"/>
      <dgm:spPr/>
    </dgm:pt>
    <dgm:pt modelId="{A2EDE6B6-E264-4F24-B927-EFB79D960259}" type="pres">
      <dgm:prSet presAssocID="{D369DA8E-7693-40E2-BFB2-B9862DBBF3E1}" presName="node" presStyleLbl="node1" presStyleIdx="2" presStyleCnt="7" custLinFactNeighborX="0">
        <dgm:presLayoutVars>
          <dgm:bulletEnabled val="1"/>
        </dgm:presLayoutVars>
      </dgm:prSet>
      <dgm:spPr/>
    </dgm:pt>
    <dgm:pt modelId="{46714916-78DC-41EB-B147-8609D9088F82}" type="pres">
      <dgm:prSet presAssocID="{0FD139EE-99F6-40D0-8A00-02A67749EE72}" presName="sibTrans" presStyleCnt="0"/>
      <dgm:spPr/>
    </dgm:pt>
    <dgm:pt modelId="{01BB536C-3F98-40DA-814B-459103D30137}" type="pres">
      <dgm:prSet presAssocID="{1211179F-68A5-4651-990C-E6862A31E16A}" presName="node" presStyleLbl="node1" presStyleIdx="3" presStyleCnt="7">
        <dgm:presLayoutVars>
          <dgm:bulletEnabled val="1"/>
        </dgm:presLayoutVars>
      </dgm:prSet>
      <dgm:spPr/>
    </dgm:pt>
    <dgm:pt modelId="{1EF5EE0F-05AE-4555-9544-B2BBB60D812D}" type="pres">
      <dgm:prSet presAssocID="{75599E7E-7C4A-4857-84DA-F77144DA5AFF}" presName="sibTrans" presStyleCnt="0"/>
      <dgm:spPr/>
    </dgm:pt>
    <dgm:pt modelId="{D61A5770-355A-41B2-963A-752D001ED045}" type="pres">
      <dgm:prSet presAssocID="{257D66BB-19A2-4A5F-8C12-B0B8CAFD2F98}" presName="node" presStyleLbl="node1" presStyleIdx="4" presStyleCnt="7">
        <dgm:presLayoutVars>
          <dgm:bulletEnabled val="1"/>
        </dgm:presLayoutVars>
      </dgm:prSet>
      <dgm:spPr/>
    </dgm:pt>
    <dgm:pt modelId="{41B3DECB-B334-475F-95B1-E22CB93AC2BF}" type="pres">
      <dgm:prSet presAssocID="{8BE417DF-4DF1-453B-88DF-5C7A3D7C2AAF}" presName="sibTrans" presStyleCnt="0"/>
      <dgm:spPr/>
    </dgm:pt>
    <dgm:pt modelId="{6A02A573-47D4-4237-A4C1-543BE4434344}" type="pres">
      <dgm:prSet presAssocID="{44136AA2-4764-4FFF-9968-9ED2DBDA9EA9}" presName="node" presStyleLbl="node1" presStyleIdx="5" presStyleCnt="7">
        <dgm:presLayoutVars>
          <dgm:bulletEnabled val="1"/>
        </dgm:presLayoutVars>
      </dgm:prSet>
      <dgm:spPr/>
    </dgm:pt>
    <dgm:pt modelId="{0D788C57-8D7D-4F73-9B2A-81B515502559}" type="pres">
      <dgm:prSet presAssocID="{856604A7-7FD8-44F2-ABE0-F14FAFEBE1F9}" presName="sibTrans" presStyleCnt="0"/>
      <dgm:spPr/>
    </dgm:pt>
    <dgm:pt modelId="{026EAD60-8FE0-4FB8-8DE4-130AF65230D3}" type="pres">
      <dgm:prSet presAssocID="{5FCDBE89-D088-47DD-9EF4-1810F67E21E4}" presName="node" presStyleLbl="node1" presStyleIdx="6" presStyleCnt="7">
        <dgm:presLayoutVars>
          <dgm:bulletEnabled val="1"/>
        </dgm:presLayoutVars>
      </dgm:prSet>
      <dgm:spPr/>
    </dgm:pt>
  </dgm:ptLst>
  <dgm:cxnLst>
    <dgm:cxn modelId="{20440013-2E67-4E01-B844-5A3C19D9DF47}" srcId="{DB23C13E-DB42-4551-8320-6494D7A26BEE}" destId="{44136AA2-4764-4FFF-9968-9ED2DBDA9EA9}" srcOrd="5" destOrd="0" parTransId="{57916008-7D32-4D7D-A1E9-FDB75477FA20}" sibTransId="{856604A7-7FD8-44F2-ABE0-F14FAFEBE1F9}"/>
    <dgm:cxn modelId="{8FBFE316-686F-4373-AA52-8DB6B9044D6D}" type="presOf" srcId="{DB23C13E-DB42-4551-8320-6494D7A26BEE}" destId="{A682B506-0201-4066-A1ED-8E8DFA127B2B}" srcOrd="0" destOrd="0" presId="urn:microsoft.com/office/officeart/2005/8/layout/default"/>
    <dgm:cxn modelId="{83A96A25-E015-40FC-9DCC-0440CF43818F}" type="presOf" srcId="{782E36F7-7960-4873-9DDC-297F99EA998B}" destId="{3B6DC68C-EF3A-4059-9440-E9516124CA3F}" srcOrd="0" destOrd="0" presId="urn:microsoft.com/office/officeart/2005/8/layout/default"/>
    <dgm:cxn modelId="{13027133-187E-461C-85D7-4C3810298C06}" type="presOf" srcId="{44136AA2-4764-4FFF-9968-9ED2DBDA9EA9}" destId="{6A02A573-47D4-4237-A4C1-543BE4434344}" srcOrd="0" destOrd="0" presId="urn:microsoft.com/office/officeart/2005/8/layout/default"/>
    <dgm:cxn modelId="{3CC3F05B-4ADD-43CF-9B75-549EC44EE07C}" type="presOf" srcId="{1211179F-68A5-4651-990C-E6862A31E16A}" destId="{01BB536C-3F98-40DA-814B-459103D30137}" srcOrd="0" destOrd="0" presId="urn:microsoft.com/office/officeart/2005/8/layout/default"/>
    <dgm:cxn modelId="{92455C67-ACC3-439F-92E0-0A08F9BE945A}" srcId="{DB23C13E-DB42-4551-8320-6494D7A26BEE}" destId="{5FCDBE89-D088-47DD-9EF4-1810F67E21E4}" srcOrd="6" destOrd="0" parTransId="{FC9F22C8-03DE-472A-84D8-E206F99646EE}" sibTransId="{3908F203-89B8-4FB1-BA7C-91013E32BD83}"/>
    <dgm:cxn modelId="{938A538E-929A-4A75-8C48-8F5EE178B92B}" srcId="{DB23C13E-DB42-4551-8320-6494D7A26BEE}" destId="{05A5819B-34F3-47C7-AF84-56CF2C44956E}" srcOrd="1" destOrd="0" parTransId="{F9D0E586-0FB9-4034-BCB1-DBC63DA77F76}" sibTransId="{C857CCF4-8092-4E09-BFA6-0C60F1772521}"/>
    <dgm:cxn modelId="{7BDD0598-2D58-484D-A33D-CBF311757BC5}" type="presOf" srcId="{D369DA8E-7693-40E2-BFB2-B9862DBBF3E1}" destId="{A2EDE6B6-E264-4F24-B927-EFB79D960259}" srcOrd="0" destOrd="0" presId="urn:microsoft.com/office/officeart/2005/8/layout/default"/>
    <dgm:cxn modelId="{2A3AF1A3-F278-4C1D-942E-5D95B00E995F}" srcId="{DB23C13E-DB42-4551-8320-6494D7A26BEE}" destId="{D369DA8E-7693-40E2-BFB2-B9862DBBF3E1}" srcOrd="2" destOrd="0" parTransId="{6C7B5DE8-32A8-419B-A666-D5348691F78E}" sibTransId="{0FD139EE-99F6-40D0-8A00-02A67749EE72}"/>
    <dgm:cxn modelId="{F10747A7-963D-4497-A140-93C2B2DAD48C}" type="presOf" srcId="{257D66BB-19A2-4A5F-8C12-B0B8CAFD2F98}" destId="{D61A5770-355A-41B2-963A-752D001ED045}" srcOrd="0" destOrd="0" presId="urn:microsoft.com/office/officeart/2005/8/layout/default"/>
    <dgm:cxn modelId="{CD06E6B6-CC35-44B9-ADDF-48CDAC12A610}" srcId="{DB23C13E-DB42-4551-8320-6494D7A26BEE}" destId="{1211179F-68A5-4651-990C-E6862A31E16A}" srcOrd="3" destOrd="0" parTransId="{1026F564-4EF6-450C-95E7-DB5FAFAB9DDE}" sibTransId="{75599E7E-7C4A-4857-84DA-F77144DA5AFF}"/>
    <dgm:cxn modelId="{D8E106B7-F059-4364-9E40-8D80F896BE7F}" type="presOf" srcId="{5FCDBE89-D088-47DD-9EF4-1810F67E21E4}" destId="{026EAD60-8FE0-4FB8-8DE4-130AF65230D3}" srcOrd="0" destOrd="0" presId="urn:microsoft.com/office/officeart/2005/8/layout/default"/>
    <dgm:cxn modelId="{A03D9ADB-335D-470B-B067-BC581EE77BC3}" srcId="{DB23C13E-DB42-4551-8320-6494D7A26BEE}" destId="{257D66BB-19A2-4A5F-8C12-B0B8CAFD2F98}" srcOrd="4" destOrd="0" parTransId="{74F6946F-4CB5-48DA-9611-2F9AA134D8E5}" sibTransId="{8BE417DF-4DF1-453B-88DF-5C7A3D7C2AAF}"/>
    <dgm:cxn modelId="{B97B7AEE-6E53-4E88-9C0A-BADEFCA742D5}" type="presOf" srcId="{05A5819B-34F3-47C7-AF84-56CF2C44956E}" destId="{50AFF1AB-9DA7-41E8-8068-C9055F5125E0}" srcOrd="0" destOrd="0" presId="urn:microsoft.com/office/officeart/2005/8/layout/default"/>
    <dgm:cxn modelId="{C3D680FA-7D55-4478-A9E5-70BC606F360E}" srcId="{DB23C13E-DB42-4551-8320-6494D7A26BEE}" destId="{782E36F7-7960-4873-9DDC-297F99EA998B}" srcOrd="0" destOrd="0" parTransId="{10F828E0-4A99-4D57-8D97-460F4BC19518}" sibTransId="{D032C285-04F9-4E46-A17E-079CAC899338}"/>
    <dgm:cxn modelId="{3477CB87-8AA8-463D-845A-9C87D0989FB5}" type="presParOf" srcId="{A682B506-0201-4066-A1ED-8E8DFA127B2B}" destId="{3B6DC68C-EF3A-4059-9440-E9516124CA3F}" srcOrd="0" destOrd="0" presId="urn:microsoft.com/office/officeart/2005/8/layout/default"/>
    <dgm:cxn modelId="{3FAF570E-D7D9-4527-8250-69212A030786}" type="presParOf" srcId="{A682B506-0201-4066-A1ED-8E8DFA127B2B}" destId="{5EB595A4-0CCC-4B6E-8EEA-757CED2E2CE3}" srcOrd="1" destOrd="0" presId="urn:microsoft.com/office/officeart/2005/8/layout/default"/>
    <dgm:cxn modelId="{6487DCF0-CD63-4ECE-BC7C-F41AAA40AAF9}" type="presParOf" srcId="{A682B506-0201-4066-A1ED-8E8DFA127B2B}" destId="{50AFF1AB-9DA7-41E8-8068-C9055F5125E0}" srcOrd="2" destOrd="0" presId="urn:microsoft.com/office/officeart/2005/8/layout/default"/>
    <dgm:cxn modelId="{131E3680-7225-4CA4-8351-D078D4CD4A72}" type="presParOf" srcId="{A682B506-0201-4066-A1ED-8E8DFA127B2B}" destId="{AAC194A1-7A4D-4001-A1AB-40E18F844582}" srcOrd="3" destOrd="0" presId="urn:microsoft.com/office/officeart/2005/8/layout/default"/>
    <dgm:cxn modelId="{EA6A25BD-4C87-4E36-BC8E-974E51FA0954}" type="presParOf" srcId="{A682B506-0201-4066-A1ED-8E8DFA127B2B}" destId="{A2EDE6B6-E264-4F24-B927-EFB79D960259}" srcOrd="4" destOrd="0" presId="urn:microsoft.com/office/officeart/2005/8/layout/default"/>
    <dgm:cxn modelId="{071DE049-996A-4EBE-808D-BAA8560E8B99}" type="presParOf" srcId="{A682B506-0201-4066-A1ED-8E8DFA127B2B}" destId="{46714916-78DC-41EB-B147-8609D9088F82}" srcOrd="5" destOrd="0" presId="urn:microsoft.com/office/officeart/2005/8/layout/default"/>
    <dgm:cxn modelId="{C4437D43-F159-49E9-984C-003E1D6C4CAA}" type="presParOf" srcId="{A682B506-0201-4066-A1ED-8E8DFA127B2B}" destId="{01BB536C-3F98-40DA-814B-459103D30137}" srcOrd="6" destOrd="0" presId="urn:microsoft.com/office/officeart/2005/8/layout/default"/>
    <dgm:cxn modelId="{537C3EB5-0452-4C31-86DC-6834FCCDB5EC}" type="presParOf" srcId="{A682B506-0201-4066-A1ED-8E8DFA127B2B}" destId="{1EF5EE0F-05AE-4555-9544-B2BBB60D812D}" srcOrd="7" destOrd="0" presId="urn:microsoft.com/office/officeart/2005/8/layout/default"/>
    <dgm:cxn modelId="{63C9C643-3461-4104-AD00-0DA704414F11}" type="presParOf" srcId="{A682B506-0201-4066-A1ED-8E8DFA127B2B}" destId="{D61A5770-355A-41B2-963A-752D001ED045}" srcOrd="8" destOrd="0" presId="urn:microsoft.com/office/officeart/2005/8/layout/default"/>
    <dgm:cxn modelId="{1CDB064C-4E26-4AA3-B5DF-41130713A2DF}" type="presParOf" srcId="{A682B506-0201-4066-A1ED-8E8DFA127B2B}" destId="{41B3DECB-B334-475F-95B1-E22CB93AC2BF}" srcOrd="9" destOrd="0" presId="urn:microsoft.com/office/officeart/2005/8/layout/default"/>
    <dgm:cxn modelId="{FCBA86C1-D477-4D0F-8230-06C6EA2E3AB1}" type="presParOf" srcId="{A682B506-0201-4066-A1ED-8E8DFA127B2B}" destId="{6A02A573-47D4-4237-A4C1-543BE4434344}" srcOrd="10" destOrd="0" presId="urn:microsoft.com/office/officeart/2005/8/layout/default"/>
    <dgm:cxn modelId="{980F340D-E2A8-4861-A152-B1E40CFC5602}" type="presParOf" srcId="{A682B506-0201-4066-A1ED-8E8DFA127B2B}" destId="{0D788C57-8D7D-4F73-9B2A-81B515502559}" srcOrd="11" destOrd="0" presId="urn:microsoft.com/office/officeart/2005/8/layout/default"/>
    <dgm:cxn modelId="{493D321B-A991-4985-AA6B-E54BCF3A46B4}" type="presParOf" srcId="{A682B506-0201-4066-A1ED-8E8DFA127B2B}" destId="{026EAD60-8FE0-4FB8-8DE4-130AF65230D3}"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B23C13E-DB42-4551-8320-6494D7A26BEE}"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782E36F7-7960-4873-9DDC-297F99EA998B}">
      <dgm:prSet/>
      <dgm:spPr/>
      <dgm:t>
        <a:bodyPr/>
        <a:lstStyle/>
        <a:p>
          <a:r>
            <a:rPr lang="en-GB" dirty="0">
              <a:solidFill>
                <a:schemeClr val="tx1"/>
              </a:solidFill>
            </a:rPr>
            <a:t>A child who is resident in Dudley and attending an out of borough provision (the ESN EYIF can be accessed by the provider in that Borough)</a:t>
          </a:r>
          <a:endParaRPr lang="en-US" dirty="0">
            <a:solidFill>
              <a:schemeClr val="tx1"/>
            </a:solidFill>
          </a:endParaRPr>
        </a:p>
      </dgm:t>
    </dgm:pt>
    <dgm:pt modelId="{10F828E0-4A99-4D57-8D97-460F4BC19518}" type="parTrans" cxnId="{C3D680FA-7D55-4478-A9E5-70BC606F360E}">
      <dgm:prSet/>
      <dgm:spPr/>
      <dgm:t>
        <a:bodyPr/>
        <a:lstStyle/>
        <a:p>
          <a:endParaRPr lang="en-US"/>
        </a:p>
      </dgm:t>
    </dgm:pt>
    <dgm:pt modelId="{D032C285-04F9-4E46-A17E-079CAC899338}" type="sibTrans" cxnId="{C3D680FA-7D55-4478-A9E5-70BC606F360E}">
      <dgm:prSet/>
      <dgm:spPr/>
      <dgm:t>
        <a:bodyPr/>
        <a:lstStyle/>
        <a:p>
          <a:endParaRPr lang="en-US"/>
        </a:p>
      </dgm:t>
    </dgm:pt>
    <dgm:pt modelId="{D369DA8E-7693-40E2-BFB2-B9862DBBF3E1}">
      <dgm:prSet/>
      <dgm:spPr/>
      <dgm:t>
        <a:bodyPr/>
        <a:lstStyle/>
        <a:p>
          <a:r>
            <a:rPr lang="en-GB" dirty="0">
              <a:solidFill>
                <a:schemeClr val="tx1"/>
              </a:solidFill>
            </a:rPr>
            <a:t>A child that is accessing an Early Years Inclusion Hub</a:t>
          </a:r>
          <a:endParaRPr lang="en-US" dirty="0">
            <a:solidFill>
              <a:schemeClr val="tx1"/>
            </a:solidFill>
          </a:endParaRPr>
        </a:p>
      </dgm:t>
    </dgm:pt>
    <dgm:pt modelId="{6C7B5DE8-32A8-419B-A666-D5348691F78E}" type="parTrans" cxnId="{2A3AF1A3-F278-4C1D-942E-5D95B00E995F}">
      <dgm:prSet/>
      <dgm:spPr/>
      <dgm:t>
        <a:bodyPr/>
        <a:lstStyle/>
        <a:p>
          <a:endParaRPr lang="en-US"/>
        </a:p>
      </dgm:t>
    </dgm:pt>
    <dgm:pt modelId="{0FD139EE-99F6-40D0-8A00-02A67749EE72}" type="sibTrans" cxnId="{2A3AF1A3-F278-4C1D-942E-5D95B00E995F}">
      <dgm:prSet/>
      <dgm:spPr/>
      <dgm:t>
        <a:bodyPr/>
        <a:lstStyle/>
        <a:p>
          <a:endParaRPr lang="en-US"/>
        </a:p>
      </dgm:t>
    </dgm:pt>
    <dgm:pt modelId="{1211179F-68A5-4651-990C-E6862A31E16A}">
      <dgm:prSet/>
      <dgm:spPr/>
      <dgm:t>
        <a:bodyPr/>
        <a:lstStyle/>
        <a:p>
          <a:r>
            <a:rPr lang="en-GB" dirty="0">
              <a:solidFill>
                <a:schemeClr val="tx1"/>
              </a:solidFill>
            </a:rPr>
            <a:t>A child who is in receipt of Enhanced Funding (support visits may be awarded)</a:t>
          </a:r>
          <a:endParaRPr lang="en-US" dirty="0">
            <a:solidFill>
              <a:schemeClr val="tx1"/>
            </a:solidFill>
          </a:endParaRPr>
        </a:p>
      </dgm:t>
    </dgm:pt>
    <dgm:pt modelId="{1026F564-4EF6-450C-95E7-DB5FAFAB9DDE}" type="parTrans" cxnId="{CD06E6B6-CC35-44B9-ADDF-48CDAC12A610}">
      <dgm:prSet/>
      <dgm:spPr/>
      <dgm:t>
        <a:bodyPr/>
        <a:lstStyle/>
        <a:p>
          <a:endParaRPr lang="en-US"/>
        </a:p>
      </dgm:t>
    </dgm:pt>
    <dgm:pt modelId="{75599E7E-7C4A-4857-84DA-F77144DA5AFF}" type="sibTrans" cxnId="{CD06E6B6-CC35-44B9-ADDF-48CDAC12A610}">
      <dgm:prSet/>
      <dgm:spPr/>
      <dgm:t>
        <a:bodyPr/>
        <a:lstStyle/>
        <a:p>
          <a:endParaRPr lang="en-US"/>
        </a:p>
      </dgm:t>
    </dgm:pt>
    <dgm:pt modelId="{257D66BB-19A2-4A5F-8C12-B0B8CAFD2F98}">
      <dgm:prSet/>
      <dgm:spPr/>
      <dgm:t>
        <a:bodyPr/>
        <a:lstStyle/>
        <a:p>
          <a:r>
            <a:rPr lang="en-GB" dirty="0">
              <a:solidFill>
                <a:schemeClr val="tx1"/>
              </a:solidFill>
            </a:rPr>
            <a:t>4-year-olds in maintained, academy, free schools or primary school in reception class</a:t>
          </a:r>
          <a:endParaRPr lang="en-US" dirty="0">
            <a:solidFill>
              <a:schemeClr val="tx1"/>
            </a:solidFill>
          </a:endParaRPr>
        </a:p>
      </dgm:t>
    </dgm:pt>
    <dgm:pt modelId="{74F6946F-4CB5-48DA-9611-2F9AA134D8E5}" type="parTrans" cxnId="{A03D9ADB-335D-470B-B067-BC581EE77BC3}">
      <dgm:prSet/>
      <dgm:spPr/>
      <dgm:t>
        <a:bodyPr/>
        <a:lstStyle/>
        <a:p>
          <a:endParaRPr lang="en-US"/>
        </a:p>
      </dgm:t>
    </dgm:pt>
    <dgm:pt modelId="{8BE417DF-4DF1-453B-88DF-5C7A3D7C2AAF}" type="sibTrans" cxnId="{A03D9ADB-335D-470B-B067-BC581EE77BC3}">
      <dgm:prSet/>
      <dgm:spPr/>
      <dgm:t>
        <a:bodyPr/>
        <a:lstStyle/>
        <a:p>
          <a:endParaRPr lang="en-US"/>
        </a:p>
      </dgm:t>
    </dgm:pt>
    <dgm:pt modelId="{44136AA2-4764-4FFF-9968-9ED2DBDA9EA9}">
      <dgm:prSet/>
      <dgm:spPr/>
      <dgm:t>
        <a:bodyPr/>
        <a:lstStyle/>
        <a:p>
          <a:pPr>
            <a:buFont typeface="Arial" panose="020B0604020202020204" pitchFamily="34" charset="0"/>
            <a:buChar char="•"/>
          </a:pPr>
          <a:r>
            <a:rPr lang="en-GB" b="0" i="0" u="none" dirty="0">
              <a:solidFill>
                <a:schemeClr val="tx1"/>
              </a:solidFill>
            </a:rPr>
            <a:t>When it is deemed that high quality universal teaching strategies have not been part of the child’s everyday strategies and interventions</a:t>
          </a:r>
          <a:endParaRPr lang="en-US" dirty="0">
            <a:solidFill>
              <a:schemeClr val="tx1"/>
            </a:solidFill>
          </a:endParaRPr>
        </a:p>
      </dgm:t>
    </dgm:pt>
    <dgm:pt modelId="{856604A7-7FD8-44F2-ABE0-F14FAFEBE1F9}" type="sibTrans" cxnId="{20440013-2E67-4E01-B844-5A3C19D9DF47}">
      <dgm:prSet/>
      <dgm:spPr/>
      <dgm:t>
        <a:bodyPr/>
        <a:lstStyle/>
        <a:p>
          <a:endParaRPr lang="en-US"/>
        </a:p>
      </dgm:t>
    </dgm:pt>
    <dgm:pt modelId="{57916008-7D32-4D7D-A1E9-FDB75477FA20}" type="parTrans" cxnId="{20440013-2E67-4E01-B844-5A3C19D9DF47}">
      <dgm:prSet/>
      <dgm:spPr/>
      <dgm:t>
        <a:bodyPr/>
        <a:lstStyle/>
        <a:p>
          <a:endParaRPr lang="en-US"/>
        </a:p>
      </dgm:t>
    </dgm:pt>
    <dgm:pt modelId="{33DCA182-AB75-4F6F-9DAB-ED685B8A1856}">
      <dgm:prSet/>
      <dgm:spPr/>
      <dgm:t>
        <a:bodyPr/>
        <a:lstStyle/>
        <a:p>
          <a:r>
            <a:rPr lang="en-GB" dirty="0">
              <a:solidFill>
                <a:schemeClr val="tx1"/>
              </a:solidFill>
            </a:rPr>
            <a:t>A child that has an Education Health and Care (EHCP) Plan </a:t>
          </a:r>
          <a:endParaRPr lang="en-US" dirty="0">
            <a:solidFill>
              <a:schemeClr val="tx1"/>
            </a:solidFill>
          </a:endParaRPr>
        </a:p>
      </dgm:t>
    </dgm:pt>
    <dgm:pt modelId="{2C90E655-F34C-4145-AE6F-1A86777D8B52}" type="sibTrans" cxnId="{99C18D1D-EB9F-43C2-8D7B-9185BCB8BFC8}">
      <dgm:prSet/>
      <dgm:spPr/>
      <dgm:t>
        <a:bodyPr/>
        <a:lstStyle/>
        <a:p>
          <a:endParaRPr lang="en-US"/>
        </a:p>
      </dgm:t>
    </dgm:pt>
    <dgm:pt modelId="{AB0CCEA7-D63A-40B1-8490-1C74B65F3F0A}" type="parTrans" cxnId="{99C18D1D-EB9F-43C2-8D7B-9185BCB8BFC8}">
      <dgm:prSet/>
      <dgm:spPr/>
      <dgm:t>
        <a:bodyPr/>
        <a:lstStyle/>
        <a:p>
          <a:endParaRPr lang="en-US"/>
        </a:p>
      </dgm:t>
    </dgm:pt>
    <dgm:pt modelId="{A682B506-0201-4066-A1ED-8E8DFA127B2B}" type="pres">
      <dgm:prSet presAssocID="{DB23C13E-DB42-4551-8320-6494D7A26BEE}" presName="diagram" presStyleCnt="0">
        <dgm:presLayoutVars>
          <dgm:dir/>
          <dgm:resizeHandles val="exact"/>
        </dgm:presLayoutVars>
      </dgm:prSet>
      <dgm:spPr/>
    </dgm:pt>
    <dgm:pt modelId="{3B6DC68C-EF3A-4059-9440-E9516124CA3F}" type="pres">
      <dgm:prSet presAssocID="{782E36F7-7960-4873-9DDC-297F99EA998B}" presName="node" presStyleLbl="node1" presStyleIdx="0" presStyleCnt="6">
        <dgm:presLayoutVars>
          <dgm:bulletEnabled val="1"/>
        </dgm:presLayoutVars>
      </dgm:prSet>
      <dgm:spPr/>
    </dgm:pt>
    <dgm:pt modelId="{5EB595A4-0CCC-4B6E-8EEA-757CED2E2CE3}" type="pres">
      <dgm:prSet presAssocID="{D032C285-04F9-4E46-A17E-079CAC899338}" presName="sibTrans" presStyleCnt="0"/>
      <dgm:spPr/>
    </dgm:pt>
    <dgm:pt modelId="{A2EDE6B6-E264-4F24-B927-EFB79D960259}" type="pres">
      <dgm:prSet presAssocID="{D369DA8E-7693-40E2-BFB2-B9862DBBF3E1}" presName="node" presStyleLbl="node1" presStyleIdx="1" presStyleCnt="6">
        <dgm:presLayoutVars>
          <dgm:bulletEnabled val="1"/>
        </dgm:presLayoutVars>
      </dgm:prSet>
      <dgm:spPr/>
    </dgm:pt>
    <dgm:pt modelId="{46714916-78DC-41EB-B147-8609D9088F82}" type="pres">
      <dgm:prSet presAssocID="{0FD139EE-99F6-40D0-8A00-02A67749EE72}" presName="sibTrans" presStyleCnt="0"/>
      <dgm:spPr/>
    </dgm:pt>
    <dgm:pt modelId="{01BB536C-3F98-40DA-814B-459103D30137}" type="pres">
      <dgm:prSet presAssocID="{1211179F-68A5-4651-990C-E6862A31E16A}" presName="node" presStyleLbl="node1" presStyleIdx="2" presStyleCnt="6">
        <dgm:presLayoutVars>
          <dgm:bulletEnabled val="1"/>
        </dgm:presLayoutVars>
      </dgm:prSet>
      <dgm:spPr/>
    </dgm:pt>
    <dgm:pt modelId="{1EF5EE0F-05AE-4555-9544-B2BBB60D812D}" type="pres">
      <dgm:prSet presAssocID="{75599E7E-7C4A-4857-84DA-F77144DA5AFF}" presName="sibTrans" presStyleCnt="0"/>
      <dgm:spPr/>
    </dgm:pt>
    <dgm:pt modelId="{38354B90-FB20-4149-AE7B-761BF6EA7A00}" type="pres">
      <dgm:prSet presAssocID="{33DCA182-AB75-4F6F-9DAB-ED685B8A1856}" presName="node" presStyleLbl="node1" presStyleIdx="3" presStyleCnt="6">
        <dgm:presLayoutVars>
          <dgm:bulletEnabled val="1"/>
        </dgm:presLayoutVars>
      </dgm:prSet>
      <dgm:spPr/>
    </dgm:pt>
    <dgm:pt modelId="{3F0C1605-71F1-4CB2-B2CD-954B75D7C76C}" type="pres">
      <dgm:prSet presAssocID="{2C90E655-F34C-4145-AE6F-1A86777D8B52}" presName="sibTrans" presStyleCnt="0"/>
      <dgm:spPr/>
    </dgm:pt>
    <dgm:pt modelId="{D61A5770-355A-41B2-963A-752D001ED045}" type="pres">
      <dgm:prSet presAssocID="{257D66BB-19A2-4A5F-8C12-B0B8CAFD2F98}" presName="node" presStyleLbl="node1" presStyleIdx="4" presStyleCnt="6">
        <dgm:presLayoutVars>
          <dgm:bulletEnabled val="1"/>
        </dgm:presLayoutVars>
      </dgm:prSet>
      <dgm:spPr/>
    </dgm:pt>
    <dgm:pt modelId="{41B3DECB-B334-475F-95B1-E22CB93AC2BF}" type="pres">
      <dgm:prSet presAssocID="{8BE417DF-4DF1-453B-88DF-5C7A3D7C2AAF}" presName="sibTrans" presStyleCnt="0"/>
      <dgm:spPr/>
    </dgm:pt>
    <dgm:pt modelId="{6A02A573-47D4-4237-A4C1-543BE4434344}" type="pres">
      <dgm:prSet presAssocID="{44136AA2-4764-4FFF-9968-9ED2DBDA9EA9}" presName="node" presStyleLbl="node1" presStyleIdx="5" presStyleCnt="6">
        <dgm:presLayoutVars>
          <dgm:bulletEnabled val="1"/>
        </dgm:presLayoutVars>
      </dgm:prSet>
      <dgm:spPr/>
    </dgm:pt>
  </dgm:ptLst>
  <dgm:cxnLst>
    <dgm:cxn modelId="{20440013-2E67-4E01-B844-5A3C19D9DF47}" srcId="{DB23C13E-DB42-4551-8320-6494D7A26BEE}" destId="{44136AA2-4764-4FFF-9968-9ED2DBDA9EA9}" srcOrd="5" destOrd="0" parTransId="{57916008-7D32-4D7D-A1E9-FDB75477FA20}" sibTransId="{856604A7-7FD8-44F2-ABE0-F14FAFEBE1F9}"/>
    <dgm:cxn modelId="{8FBFE316-686F-4373-AA52-8DB6B9044D6D}" type="presOf" srcId="{DB23C13E-DB42-4551-8320-6494D7A26BEE}" destId="{A682B506-0201-4066-A1ED-8E8DFA127B2B}" srcOrd="0" destOrd="0" presId="urn:microsoft.com/office/officeart/2005/8/layout/default"/>
    <dgm:cxn modelId="{99C18D1D-EB9F-43C2-8D7B-9185BCB8BFC8}" srcId="{DB23C13E-DB42-4551-8320-6494D7A26BEE}" destId="{33DCA182-AB75-4F6F-9DAB-ED685B8A1856}" srcOrd="3" destOrd="0" parTransId="{AB0CCEA7-D63A-40B1-8490-1C74B65F3F0A}" sibTransId="{2C90E655-F34C-4145-AE6F-1A86777D8B52}"/>
    <dgm:cxn modelId="{82CF1923-8F9B-4670-978E-C304D2E63E5F}" type="presOf" srcId="{33DCA182-AB75-4F6F-9DAB-ED685B8A1856}" destId="{38354B90-FB20-4149-AE7B-761BF6EA7A00}" srcOrd="0" destOrd="0" presId="urn:microsoft.com/office/officeart/2005/8/layout/default"/>
    <dgm:cxn modelId="{83A96A25-E015-40FC-9DCC-0440CF43818F}" type="presOf" srcId="{782E36F7-7960-4873-9DDC-297F99EA998B}" destId="{3B6DC68C-EF3A-4059-9440-E9516124CA3F}" srcOrd="0" destOrd="0" presId="urn:microsoft.com/office/officeart/2005/8/layout/default"/>
    <dgm:cxn modelId="{13027133-187E-461C-85D7-4C3810298C06}" type="presOf" srcId="{44136AA2-4764-4FFF-9968-9ED2DBDA9EA9}" destId="{6A02A573-47D4-4237-A4C1-543BE4434344}" srcOrd="0" destOrd="0" presId="urn:microsoft.com/office/officeart/2005/8/layout/default"/>
    <dgm:cxn modelId="{3CC3F05B-4ADD-43CF-9B75-549EC44EE07C}" type="presOf" srcId="{1211179F-68A5-4651-990C-E6862A31E16A}" destId="{01BB536C-3F98-40DA-814B-459103D30137}" srcOrd="0" destOrd="0" presId="urn:microsoft.com/office/officeart/2005/8/layout/default"/>
    <dgm:cxn modelId="{7BDD0598-2D58-484D-A33D-CBF311757BC5}" type="presOf" srcId="{D369DA8E-7693-40E2-BFB2-B9862DBBF3E1}" destId="{A2EDE6B6-E264-4F24-B927-EFB79D960259}" srcOrd="0" destOrd="0" presId="urn:microsoft.com/office/officeart/2005/8/layout/default"/>
    <dgm:cxn modelId="{2A3AF1A3-F278-4C1D-942E-5D95B00E995F}" srcId="{DB23C13E-DB42-4551-8320-6494D7A26BEE}" destId="{D369DA8E-7693-40E2-BFB2-B9862DBBF3E1}" srcOrd="1" destOrd="0" parTransId="{6C7B5DE8-32A8-419B-A666-D5348691F78E}" sibTransId="{0FD139EE-99F6-40D0-8A00-02A67749EE72}"/>
    <dgm:cxn modelId="{F10747A7-963D-4497-A140-93C2B2DAD48C}" type="presOf" srcId="{257D66BB-19A2-4A5F-8C12-B0B8CAFD2F98}" destId="{D61A5770-355A-41B2-963A-752D001ED045}" srcOrd="0" destOrd="0" presId="urn:microsoft.com/office/officeart/2005/8/layout/default"/>
    <dgm:cxn modelId="{CD06E6B6-CC35-44B9-ADDF-48CDAC12A610}" srcId="{DB23C13E-DB42-4551-8320-6494D7A26BEE}" destId="{1211179F-68A5-4651-990C-E6862A31E16A}" srcOrd="2" destOrd="0" parTransId="{1026F564-4EF6-450C-95E7-DB5FAFAB9DDE}" sibTransId="{75599E7E-7C4A-4857-84DA-F77144DA5AFF}"/>
    <dgm:cxn modelId="{A03D9ADB-335D-470B-B067-BC581EE77BC3}" srcId="{DB23C13E-DB42-4551-8320-6494D7A26BEE}" destId="{257D66BB-19A2-4A5F-8C12-B0B8CAFD2F98}" srcOrd="4" destOrd="0" parTransId="{74F6946F-4CB5-48DA-9611-2F9AA134D8E5}" sibTransId="{8BE417DF-4DF1-453B-88DF-5C7A3D7C2AAF}"/>
    <dgm:cxn modelId="{C3D680FA-7D55-4478-A9E5-70BC606F360E}" srcId="{DB23C13E-DB42-4551-8320-6494D7A26BEE}" destId="{782E36F7-7960-4873-9DDC-297F99EA998B}" srcOrd="0" destOrd="0" parTransId="{10F828E0-4A99-4D57-8D97-460F4BC19518}" sibTransId="{D032C285-04F9-4E46-A17E-079CAC899338}"/>
    <dgm:cxn modelId="{3477CB87-8AA8-463D-845A-9C87D0989FB5}" type="presParOf" srcId="{A682B506-0201-4066-A1ED-8E8DFA127B2B}" destId="{3B6DC68C-EF3A-4059-9440-E9516124CA3F}" srcOrd="0" destOrd="0" presId="urn:microsoft.com/office/officeart/2005/8/layout/default"/>
    <dgm:cxn modelId="{3FAF570E-D7D9-4527-8250-69212A030786}" type="presParOf" srcId="{A682B506-0201-4066-A1ED-8E8DFA127B2B}" destId="{5EB595A4-0CCC-4B6E-8EEA-757CED2E2CE3}" srcOrd="1" destOrd="0" presId="urn:microsoft.com/office/officeart/2005/8/layout/default"/>
    <dgm:cxn modelId="{EA6A25BD-4C87-4E36-BC8E-974E51FA0954}" type="presParOf" srcId="{A682B506-0201-4066-A1ED-8E8DFA127B2B}" destId="{A2EDE6B6-E264-4F24-B927-EFB79D960259}" srcOrd="2" destOrd="0" presId="urn:microsoft.com/office/officeart/2005/8/layout/default"/>
    <dgm:cxn modelId="{071DE049-996A-4EBE-808D-BAA8560E8B99}" type="presParOf" srcId="{A682B506-0201-4066-A1ED-8E8DFA127B2B}" destId="{46714916-78DC-41EB-B147-8609D9088F82}" srcOrd="3" destOrd="0" presId="urn:microsoft.com/office/officeart/2005/8/layout/default"/>
    <dgm:cxn modelId="{C4437D43-F159-49E9-984C-003E1D6C4CAA}" type="presParOf" srcId="{A682B506-0201-4066-A1ED-8E8DFA127B2B}" destId="{01BB536C-3F98-40DA-814B-459103D30137}" srcOrd="4" destOrd="0" presId="urn:microsoft.com/office/officeart/2005/8/layout/default"/>
    <dgm:cxn modelId="{537C3EB5-0452-4C31-86DC-6834FCCDB5EC}" type="presParOf" srcId="{A682B506-0201-4066-A1ED-8E8DFA127B2B}" destId="{1EF5EE0F-05AE-4555-9544-B2BBB60D812D}" srcOrd="5" destOrd="0" presId="urn:microsoft.com/office/officeart/2005/8/layout/default"/>
    <dgm:cxn modelId="{F6F26858-D17C-4194-AA41-0B4FD30B91F8}" type="presParOf" srcId="{A682B506-0201-4066-A1ED-8E8DFA127B2B}" destId="{38354B90-FB20-4149-AE7B-761BF6EA7A00}" srcOrd="6" destOrd="0" presId="urn:microsoft.com/office/officeart/2005/8/layout/default"/>
    <dgm:cxn modelId="{1BAD92EE-54AF-4F5F-B698-1AB506EA9586}" type="presParOf" srcId="{A682B506-0201-4066-A1ED-8E8DFA127B2B}" destId="{3F0C1605-71F1-4CB2-B2CD-954B75D7C76C}" srcOrd="7" destOrd="0" presId="urn:microsoft.com/office/officeart/2005/8/layout/default"/>
    <dgm:cxn modelId="{63C9C643-3461-4104-AD00-0DA704414F11}" type="presParOf" srcId="{A682B506-0201-4066-A1ED-8E8DFA127B2B}" destId="{D61A5770-355A-41B2-963A-752D001ED045}" srcOrd="8" destOrd="0" presId="urn:microsoft.com/office/officeart/2005/8/layout/default"/>
    <dgm:cxn modelId="{1CDB064C-4E26-4AA3-B5DF-41130713A2DF}" type="presParOf" srcId="{A682B506-0201-4066-A1ED-8E8DFA127B2B}" destId="{41B3DECB-B334-475F-95B1-E22CB93AC2BF}" srcOrd="9" destOrd="0" presId="urn:microsoft.com/office/officeart/2005/8/layout/default"/>
    <dgm:cxn modelId="{FCBA86C1-D477-4D0F-8230-06C6EA2E3AB1}" type="presParOf" srcId="{A682B506-0201-4066-A1ED-8E8DFA127B2B}" destId="{6A02A573-47D4-4237-A4C1-543BE4434344}"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A7F0BC0-593A-42D0-BF3E-BFF9E11284F1}"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82EAEFC9-4A59-4DEE-B432-14B4969FC7C9}">
      <dgm:prSet/>
      <dgm:spPr/>
      <dgm:t>
        <a:bodyPr/>
        <a:lstStyle/>
        <a:p>
          <a:pPr>
            <a:defRPr cap="all"/>
          </a:pPr>
          <a:r>
            <a:rPr lang="en-GB"/>
            <a:t>Thank you for your time</a:t>
          </a:r>
          <a:endParaRPr lang="en-US"/>
        </a:p>
      </dgm:t>
    </dgm:pt>
    <dgm:pt modelId="{37A6100E-CF3A-483B-B5D9-1BF318131C21}" type="parTrans" cxnId="{EBFFEC29-7C4E-417D-8FCC-43C9E2304BD7}">
      <dgm:prSet/>
      <dgm:spPr/>
      <dgm:t>
        <a:bodyPr/>
        <a:lstStyle/>
        <a:p>
          <a:endParaRPr lang="en-US"/>
        </a:p>
      </dgm:t>
    </dgm:pt>
    <dgm:pt modelId="{BD7D2301-ACCE-46A7-8049-46B86EE8824F}" type="sibTrans" cxnId="{EBFFEC29-7C4E-417D-8FCC-43C9E2304BD7}">
      <dgm:prSet/>
      <dgm:spPr/>
      <dgm:t>
        <a:bodyPr/>
        <a:lstStyle/>
        <a:p>
          <a:endParaRPr lang="en-US"/>
        </a:p>
      </dgm:t>
    </dgm:pt>
    <dgm:pt modelId="{32BED447-DE0C-4AFA-B0FB-69AE8062294D}">
      <dgm:prSet/>
      <dgm:spPr/>
      <dgm:t>
        <a:bodyPr/>
        <a:lstStyle/>
        <a:p>
          <a:pPr>
            <a:defRPr cap="all"/>
          </a:pPr>
          <a:r>
            <a:rPr lang="en-GB"/>
            <a:t>Do you have any questions?</a:t>
          </a:r>
          <a:endParaRPr lang="en-US"/>
        </a:p>
      </dgm:t>
    </dgm:pt>
    <dgm:pt modelId="{DE1DD2CE-690D-4E38-8D54-4F50B81675D3}" type="parTrans" cxnId="{973BB30B-D57F-4406-A6E5-903138DBE507}">
      <dgm:prSet/>
      <dgm:spPr/>
      <dgm:t>
        <a:bodyPr/>
        <a:lstStyle/>
        <a:p>
          <a:endParaRPr lang="en-US"/>
        </a:p>
      </dgm:t>
    </dgm:pt>
    <dgm:pt modelId="{6938C3AC-DF93-4E4E-BAB4-BF6B18D25916}" type="sibTrans" cxnId="{973BB30B-D57F-4406-A6E5-903138DBE507}">
      <dgm:prSet/>
      <dgm:spPr/>
      <dgm:t>
        <a:bodyPr/>
        <a:lstStyle/>
        <a:p>
          <a:endParaRPr lang="en-US"/>
        </a:p>
      </dgm:t>
    </dgm:pt>
    <dgm:pt modelId="{4BCCCBE6-9371-49AC-9BBC-9F86459555C3}" type="pres">
      <dgm:prSet presAssocID="{7A7F0BC0-593A-42D0-BF3E-BFF9E11284F1}" presName="root" presStyleCnt="0">
        <dgm:presLayoutVars>
          <dgm:dir/>
          <dgm:resizeHandles val="exact"/>
        </dgm:presLayoutVars>
      </dgm:prSet>
      <dgm:spPr/>
    </dgm:pt>
    <dgm:pt modelId="{1B9246D7-6B88-4B81-8A92-62B81BAD2975}" type="pres">
      <dgm:prSet presAssocID="{82EAEFC9-4A59-4DEE-B432-14B4969FC7C9}" presName="compNode" presStyleCnt="0"/>
      <dgm:spPr/>
    </dgm:pt>
    <dgm:pt modelId="{F385131E-A772-4B2F-A59A-648426BD3E3B}" type="pres">
      <dgm:prSet presAssocID="{82EAEFC9-4A59-4DEE-B432-14B4969FC7C9}" presName="iconBgRect" presStyleLbl="bgShp" presStyleIdx="0" presStyleCnt="2"/>
      <dgm:spPr>
        <a:prstGeom prst="round2DiagRect">
          <a:avLst>
            <a:gd name="adj1" fmla="val 29727"/>
            <a:gd name="adj2" fmla="val 0"/>
          </a:avLst>
        </a:prstGeom>
      </dgm:spPr>
    </dgm:pt>
    <dgm:pt modelId="{1ED58558-4004-4C92-992A-6B6894965B5E}" type="pres">
      <dgm:prSet presAssocID="{82EAEFC9-4A59-4DEE-B432-14B4969FC7C9}"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miling Face with No Fill"/>
        </a:ext>
      </dgm:extLst>
    </dgm:pt>
    <dgm:pt modelId="{1F11FA51-AA72-49F4-9BE2-80FE3F22C122}" type="pres">
      <dgm:prSet presAssocID="{82EAEFC9-4A59-4DEE-B432-14B4969FC7C9}" presName="spaceRect" presStyleCnt="0"/>
      <dgm:spPr/>
    </dgm:pt>
    <dgm:pt modelId="{0C1AB954-15AF-4E8D-9CBF-D24E5B496EB6}" type="pres">
      <dgm:prSet presAssocID="{82EAEFC9-4A59-4DEE-B432-14B4969FC7C9}" presName="textRect" presStyleLbl="revTx" presStyleIdx="0" presStyleCnt="2">
        <dgm:presLayoutVars>
          <dgm:chMax val="1"/>
          <dgm:chPref val="1"/>
        </dgm:presLayoutVars>
      </dgm:prSet>
      <dgm:spPr/>
    </dgm:pt>
    <dgm:pt modelId="{0CA8C419-4FF5-4DBD-BC80-B588D5CAA8D4}" type="pres">
      <dgm:prSet presAssocID="{BD7D2301-ACCE-46A7-8049-46B86EE8824F}" presName="sibTrans" presStyleCnt="0"/>
      <dgm:spPr/>
    </dgm:pt>
    <dgm:pt modelId="{EE876323-7988-47BC-B7A7-DF2210E657B9}" type="pres">
      <dgm:prSet presAssocID="{32BED447-DE0C-4AFA-B0FB-69AE8062294D}" presName="compNode" presStyleCnt="0"/>
      <dgm:spPr/>
    </dgm:pt>
    <dgm:pt modelId="{7C6196B3-5F82-4230-95C5-5E4AB931702D}" type="pres">
      <dgm:prSet presAssocID="{32BED447-DE0C-4AFA-B0FB-69AE8062294D}" presName="iconBgRect" presStyleLbl="bgShp" presStyleIdx="1" presStyleCnt="2"/>
      <dgm:spPr>
        <a:prstGeom prst="round2DiagRect">
          <a:avLst>
            <a:gd name="adj1" fmla="val 29727"/>
            <a:gd name="adj2" fmla="val 0"/>
          </a:avLst>
        </a:prstGeom>
      </dgm:spPr>
    </dgm:pt>
    <dgm:pt modelId="{016442D2-26C5-4CBF-91EB-055332A5A5AA}" type="pres">
      <dgm:prSet presAssocID="{32BED447-DE0C-4AFA-B0FB-69AE8062294D}"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Question mark"/>
        </a:ext>
      </dgm:extLst>
    </dgm:pt>
    <dgm:pt modelId="{D956942E-D211-4953-A4A6-876C3B2193C3}" type="pres">
      <dgm:prSet presAssocID="{32BED447-DE0C-4AFA-B0FB-69AE8062294D}" presName="spaceRect" presStyleCnt="0"/>
      <dgm:spPr/>
    </dgm:pt>
    <dgm:pt modelId="{0CDC4012-C4AC-4F38-B563-8D0F502924E6}" type="pres">
      <dgm:prSet presAssocID="{32BED447-DE0C-4AFA-B0FB-69AE8062294D}" presName="textRect" presStyleLbl="revTx" presStyleIdx="1" presStyleCnt="2">
        <dgm:presLayoutVars>
          <dgm:chMax val="1"/>
          <dgm:chPref val="1"/>
        </dgm:presLayoutVars>
      </dgm:prSet>
      <dgm:spPr/>
    </dgm:pt>
  </dgm:ptLst>
  <dgm:cxnLst>
    <dgm:cxn modelId="{973BB30B-D57F-4406-A6E5-903138DBE507}" srcId="{7A7F0BC0-593A-42D0-BF3E-BFF9E11284F1}" destId="{32BED447-DE0C-4AFA-B0FB-69AE8062294D}" srcOrd="1" destOrd="0" parTransId="{DE1DD2CE-690D-4E38-8D54-4F50B81675D3}" sibTransId="{6938C3AC-DF93-4E4E-BAB4-BF6B18D25916}"/>
    <dgm:cxn modelId="{BD39031D-C08E-4081-A5C3-BAF8A7924C60}" type="presOf" srcId="{82EAEFC9-4A59-4DEE-B432-14B4969FC7C9}" destId="{0C1AB954-15AF-4E8D-9CBF-D24E5B496EB6}" srcOrd="0" destOrd="0" presId="urn:microsoft.com/office/officeart/2018/5/layout/IconLeafLabelList"/>
    <dgm:cxn modelId="{EBFFEC29-7C4E-417D-8FCC-43C9E2304BD7}" srcId="{7A7F0BC0-593A-42D0-BF3E-BFF9E11284F1}" destId="{82EAEFC9-4A59-4DEE-B432-14B4969FC7C9}" srcOrd="0" destOrd="0" parTransId="{37A6100E-CF3A-483B-B5D9-1BF318131C21}" sibTransId="{BD7D2301-ACCE-46A7-8049-46B86EE8824F}"/>
    <dgm:cxn modelId="{BEF4AE50-7F5A-4B27-956D-F793E3259E26}" type="presOf" srcId="{7A7F0BC0-593A-42D0-BF3E-BFF9E11284F1}" destId="{4BCCCBE6-9371-49AC-9BBC-9F86459555C3}" srcOrd="0" destOrd="0" presId="urn:microsoft.com/office/officeart/2018/5/layout/IconLeafLabelList"/>
    <dgm:cxn modelId="{6BA09353-7363-4B29-8E9D-2172BD6D8622}" type="presOf" srcId="{32BED447-DE0C-4AFA-B0FB-69AE8062294D}" destId="{0CDC4012-C4AC-4F38-B563-8D0F502924E6}" srcOrd="0" destOrd="0" presId="urn:microsoft.com/office/officeart/2018/5/layout/IconLeafLabelList"/>
    <dgm:cxn modelId="{EEC18C66-5C93-461B-903E-D617CBDF0341}" type="presParOf" srcId="{4BCCCBE6-9371-49AC-9BBC-9F86459555C3}" destId="{1B9246D7-6B88-4B81-8A92-62B81BAD2975}" srcOrd="0" destOrd="0" presId="urn:microsoft.com/office/officeart/2018/5/layout/IconLeafLabelList"/>
    <dgm:cxn modelId="{216132B7-DFD4-4F93-9079-A7780CE31593}" type="presParOf" srcId="{1B9246D7-6B88-4B81-8A92-62B81BAD2975}" destId="{F385131E-A772-4B2F-A59A-648426BD3E3B}" srcOrd="0" destOrd="0" presId="urn:microsoft.com/office/officeart/2018/5/layout/IconLeafLabelList"/>
    <dgm:cxn modelId="{B962691B-8E0A-4E19-AC1A-82A291F867E8}" type="presParOf" srcId="{1B9246D7-6B88-4B81-8A92-62B81BAD2975}" destId="{1ED58558-4004-4C92-992A-6B6894965B5E}" srcOrd="1" destOrd="0" presId="urn:microsoft.com/office/officeart/2018/5/layout/IconLeafLabelList"/>
    <dgm:cxn modelId="{B6FBB5DB-3BB7-45A3-BA94-56AED0F0AFFF}" type="presParOf" srcId="{1B9246D7-6B88-4B81-8A92-62B81BAD2975}" destId="{1F11FA51-AA72-49F4-9BE2-80FE3F22C122}" srcOrd="2" destOrd="0" presId="urn:microsoft.com/office/officeart/2018/5/layout/IconLeafLabelList"/>
    <dgm:cxn modelId="{57F413C3-C099-4548-AA13-2BCB90EB3700}" type="presParOf" srcId="{1B9246D7-6B88-4B81-8A92-62B81BAD2975}" destId="{0C1AB954-15AF-4E8D-9CBF-D24E5B496EB6}" srcOrd="3" destOrd="0" presId="urn:microsoft.com/office/officeart/2018/5/layout/IconLeafLabelList"/>
    <dgm:cxn modelId="{CC7F8C24-E6D7-4474-A544-247EF2104359}" type="presParOf" srcId="{4BCCCBE6-9371-49AC-9BBC-9F86459555C3}" destId="{0CA8C419-4FF5-4DBD-BC80-B588D5CAA8D4}" srcOrd="1" destOrd="0" presId="urn:microsoft.com/office/officeart/2018/5/layout/IconLeafLabelList"/>
    <dgm:cxn modelId="{463703D9-DF72-4397-A949-A5588AD3DED9}" type="presParOf" srcId="{4BCCCBE6-9371-49AC-9BBC-9F86459555C3}" destId="{EE876323-7988-47BC-B7A7-DF2210E657B9}" srcOrd="2" destOrd="0" presId="urn:microsoft.com/office/officeart/2018/5/layout/IconLeafLabelList"/>
    <dgm:cxn modelId="{CE77EF71-B8B1-45AD-88C3-5DD56B96E6F6}" type="presParOf" srcId="{EE876323-7988-47BC-B7A7-DF2210E657B9}" destId="{7C6196B3-5F82-4230-95C5-5E4AB931702D}" srcOrd="0" destOrd="0" presId="urn:microsoft.com/office/officeart/2018/5/layout/IconLeafLabelList"/>
    <dgm:cxn modelId="{3411FB36-9410-4089-BC81-C2D982A7DC42}" type="presParOf" srcId="{EE876323-7988-47BC-B7A7-DF2210E657B9}" destId="{016442D2-26C5-4CBF-91EB-055332A5A5AA}" srcOrd="1" destOrd="0" presId="urn:microsoft.com/office/officeart/2018/5/layout/IconLeafLabelList"/>
    <dgm:cxn modelId="{8784D98F-1D2A-408F-B7ED-73708CF6799E}" type="presParOf" srcId="{EE876323-7988-47BC-B7A7-DF2210E657B9}" destId="{D956942E-D211-4953-A4A6-876C3B2193C3}" srcOrd="2" destOrd="0" presId="urn:microsoft.com/office/officeart/2018/5/layout/IconLeafLabelList"/>
    <dgm:cxn modelId="{2E7CFE84-DBDC-466B-ABFF-3FD57B863D30}" type="presParOf" srcId="{EE876323-7988-47BC-B7A7-DF2210E657B9}" destId="{0CDC4012-C4AC-4F38-B563-8D0F502924E6}"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B1C30D-7A67-40E6-8C3B-59BF50C084E6}">
      <dsp:nvSpPr>
        <dsp:cNvPr id="0" name=""/>
        <dsp:cNvSpPr/>
      </dsp:nvSpPr>
      <dsp:spPr>
        <a:xfrm>
          <a:off x="0" y="5528"/>
          <a:ext cx="7886700" cy="70245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50801F1-B742-4E25-97C7-D230BB6F3BF5}">
      <dsp:nvSpPr>
        <dsp:cNvPr id="0" name=""/>
        <dsp:cNvSpPr/>
      </dsp:nvSpPr>
      <dsp:spPr>
        <a:xfrm>
          <a:off x="212493" y="163582"/>
          <a:ext cx="386730" cy="38635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A4CA14D-7D73-4D90-9683-2E9418349DCD}">
      <dsp:nvSpPr>
        <dsp:cNvPr id="0" name=""/>
        <dsp:cNvSpPr/>
      </dsp:nvSpPr>
      <dsp:spPr>
        <a:xfrm>
          <a:off x="811718" y="5528"/>
          <a:ext cx="7062481" cy="7244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67" tIns="76667" rIns="76667" bIns="76667" numCol="1" spcCol="1270" anchor="ctr" anchorCtr="0">
          <a:noAutofit/>
        </a:bodyPr>
        <a:lstStyle/>
        <a:p>
          <a:pPr marL="0" lvl="0" indent="0" algn="l" defTabSz="622300">
            <a:lnSpc>
              <a:spcPct val="90000"/>
            </a:lnSpc>
            <a:spcBef>
              <a:spcPct val="0"/>
            </a:spcBef>
            <a:spcAft>
              <a:spcPct val="35000"/>
            </a:spcAft>
            <a:buNone/>
          </a:pPr>
          <a:r>
            <a:rPr lang="en-GB" sz="1400" kern="1200"/>
            <a:t>The Childcare Act 2006 and 2016 sets out the LA’s statutory duties and these include </a:t>
          </a:r>
          <a:endParaRPr lang="en-US" sz="1400" kern="1200"/>
        </a:p>
      </dsp:txBody>
      <dsp:txXfrm>
        <a:off x="811718" y="5528"/>
        <a:ext cx="7062481" cy="724411"/>
      </dsp:txXfrm>
    </dsp:sp>
    <dsp:sp modelId="{62E5D1D4-19B4-4D77-9158-023E5BF06AE6}">
      <dsp:nvSpPr>
        <dsp:cNvPr id="0" name=""/>
        <dsp:cNvSpPr/>
      </dsp:nvSpPr>
      <dsp:spPr>
        <a:xfrm>
          <a:off x="0" y="911042"/>
          <a:ext cx="7886700" cy="702459"/>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098A0F3-798C-4185-8D65-A519A4F7CE00}">
      <dsp:nvSpPr>
        <dsp:cNvPr id="0" name=""/>
        <dsp:cNvSpPr/>
      </dsp:nvSpPr>
      <dsp:spPr>
        <a:xfrm>
          <a:off x="212493" y="1069095"/>
          <a:ext cx="386730" cy="38635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996B1D7-E35B-4D61-8858-6DDEE86D391F}">
      <dsp:nvSpPr>
        <dsp:cNvPr id="0" name=""/>
        <dsp:cNvSpPr/>
      </dsp:nvSpPr>
      <dsp:spPr>
        <a:xfrm>
          <a:off x="811718" y="911042"/>
          <a:ext cx="7062481" cy="7244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67" tIns="76667" rIns="76667" bIns="76667" numCol="1" spcCol="1270" anchor="ctr" anchorCtr="0">
          <a:noAutofit/>
        </a:bodyPr>
        <a:lstStyle/>
        <a:p>
          <a:pPr marL="0" lvl="0" indent="0" algn="l" defTabSz="622300">
            <a:lnSpc>
              <a:spcPct val="90000"/>
            </a:lnSpc>
            <a:spcBef>
              <a:spcPct val="0"/>
            </a:spcBef>
            <a:spcAft>
              <a:spcPct val="35000"/>
            </a:spcAft>
            <a:buNone/>
          </a:pPr>
          <a:r>
            <a:rPr lang="en-GB" sz="1400" kern="1200"/>
            <a:t>When and how early years and childcare providers should register. Section 34(2) allows institutions to be exempt from registering separately with Ofsted, in relation to early years provision for a child or children two years or over, if:</a:t>
          </a:r>
          <a:endParaRPr lang="en-US" sz="1400" kern="1200"/>
        </a:p>
      </dsp:txBody>
      <dsp:txXfrm>
        <a:off x="811718" y="911042"/>
        <a:ext cx="7062481" cy="724411"/>
      </dsp:txXfrm>
    </dsp:sp>
    <dsp:sp modelId="{A17F6CE0-677A-4B6B-A404-2E53CEFD4B61}">
      <dsp:nvSpPr>
        <dsp:cNvPr id="0" name=""/>
        <dsp:cNvSpPr/>
      </dsp:nvSpPr>
      <dsp:spPr>
        <a:xfrm>
          <a:off x="0" y="1816556"/>
          <a:ext cx="7886700" cy="702459"/>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8BD50E7-95AE-4A30-B842-4205FECBC67A}">
      <dsp:nvSpPr>
        <dsp:cNvPr id="0" name=""/>
        <dsp:cNvSpPr/>
      </dsp:nvSpPr>
      <dsp:spPr>
        <a:xfrm>
          <a:off x="212493" y="1974609"/>
          <a:ext cx="386730" cy="38635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EC36F23-306F-4701-A3B7-43E68D59B509}">
      <dsp:nvSpPr>
        <dsp:cNvPr id="0" name=""/>
        <dsp:cNvSpPr/>
      </dsp:nvSpPr>
      <dsp:spPr>
        <a:xfrm>
          <a:off x="811718" y="1816556"/>
          <a:ext cx="7062481" cy="7244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67" tIns="76667" rIns="76667" bIns="76667" numCol="1" spcCol="1270" anchor="ctr" anchorCtr="0">
          <a:noAutofit/>
        </a:bodyPr>
        <a:lstStyle/>
        <a:p>
          <a:pPr marL="0" lvl="0" indent="0" algn="l" defTabSz="622300">
            <a:lnSpc>
              <a:spcPct val="90000"/>
            </a:lnSpc>
            <a:spcBef>
              <a:spcPct val="0"/>
            </a:spcBef>
            <a:spcAft>
              <a:spcPct val="35000"/>
            </a:spcAft>
            <a:buNone/>
          </a:pPr>
          <a:r>
            <a:rPr lang="en-GB" sz="1400" b="1" kern="1200"/>
            <a:t>a</a:t>
          </a:r>
          <a:r>
            <a:rPr lang="en-GB" sz="1400" kern="1200"/>
            <a:t>. the provision is made at the school as part of the school’s activities;</a:t>
          </a:r>
          <a:endParaRPr lang="en-US" sz="1400" kern="1200"/>
        </a:p>
      </dsp:txBody>
      <dsp:txXfrm>
        <a:off x="811718" y="1816556"/>
        <a:ext cx="7062481" cy="724411"/>
      </dsp:txXfrm>
    </dsp:sp>
    <dsp:sp modelId="{D7CA0146-C16A-4D09-A330-A7F44381AB5D}">
      <dsp:nvSpPr>
        <dsp:cNvPr id="0" name=""/>
        <dsp:cNvSpPr/>
      </dsp:nvSpPr>
      <dsp:spPr>
        <a:xfrm>
          <a:off x="0" y="2722070"/>
          <a:ext cx="7886700" cy="702459"/>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641B7C1-FA22-4740-8B61-181521E6C928}">
      <dsp:nvSpPr>
        <dsp:cNvPr id="0" name=""/>
        <dsp:cNvSpPr/>
      </dsp:nvSpPr>
      <dsp:spPr>
        <a:xfrm>
          <a:off x="212493" y="2880123"/>
          <a:ext cx="386730" cy="38635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50B49A1-C50D-4DD4-9660-0803E5CEB25C}">
      <dsp:nvSpPr>
        <dsp:cNvPr id="0" name=""/>
        <dsp:cNvSpPr/>
      </dsp:nvSpPr>
      <dsp:spPr>
        <a:xfrm>
          <a:off x="811718" y="2722070"/>
          <a:ext cx="7062481" cy="7244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67" tIns="76667" rIns="76667" bIns="76667" numCol="1" spcCol="1270" anchor="ctr" anchorCtr="0">
          <a:noAutofit/>
        </a:bodyPr>
        <a:lstStyle/>
        <a:p>
          <a:pPr marL="0" lvl="0" indent="0" algn="l" defTabSz="622300">
            <a:lnSpc>
              <a:spcPct val="90000"/>
            </a:lnSpc>
            <a:spcBef>
              <a:spcPct val="0"/>
            </a:spcBef>
            <a:spcAft>
              <a:spcPct val="35000"/>
            </a:spcAft>
            <a:buNone/>
          </a:pPr>
          <a:r>
            <a:rPr lang="en-GB" sz="1400" b="1" kern="1200" dirty="0"/>
            <a:t>b</a:t>
          </a:r>
          <a:r>
            <a:rPr lang="en-GB" sz="1400" kern="1200" dirty="0"/>
            <a:t>. the provision is made by the proprietor, or a person employed to work at the school, and</a:t>
          </a:r>
          <a:endParaRPr lang="en-US" sz="1400" kern="1200" dirty="0"/>
        </a:p>
      </dsp:txBody>
      <dsp:txXfrm>
        <a:off x="811718" y="2722070"/>
        <a:ext cx="7062481" cy="724411"/>
      </dsp:txXfrm>
    </dsp:sp>
    <dsp:sp modelId="{9509392F-A124-4D02-859C-0C860DD15010}">
      <dsp:nvSpPr>
        <dsp:cNvPr id="0" name=""/>
        <dsp:cNvSpPr/>
      </dsp:nvSpPr>
      <dsp:spPr>
        <a:xfrm>
          <a:off x="0" y="3627584"/>
          <a:ext cx="7886700" cy="702459"/>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4B3FC0D-C660-4B7E-96F0-D718C9146B5C}">
      <dsp:nvSpPr>
        <dsp:cNvPr id="0" name=""/>
        <dsp:cNvSpPr/>
      </dsp:nvSpPr>
      <dsp:spPr>
        <a:xfrm>
          <a:off x="212493" y="3785637"/>
          <a:ext cx="386730" cy="38635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E44E67C-B09E-4940-AC35-711B05358309}">
      <dsp:nvSpPr>
        <dsp:cNvPr id="0" name=""/>
        <dsp:cNvSpPr/>
      </dsp:nvSpPr>
      <dsp:spPr>
        <a:xfrm>
          <a:off x="811718" y="3627584"/>
          <a:ext cx="7062481" cy="7244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67" tIns="76667" rIns="76667" bIns="76667" numCol="1" spcCol="1270" anchor="ctr" anchorCtr="0">
          <a:noAutofit/>
        </a:bodyPr>
        <a:lstStyle/>
        <a:p>
          <a:pPr marL="0" lvl="0" indent="0" algn="l" defTabSz="622300">
            <a:lnSpc>
              <a:spcPct val="90000"/>
            </a:lnSpc>
            <a:spcBef>
              <a:spcPct val="0"/>
            </a:spcBef>
            <a:spcAft>
              <a:spcPct val="35000"/>
            </a:spcAft>
            <a:buNone/>
          </a:pPr>
          <a:r>
            <a:rPr lang="en-GB" sz="1400" b="1" kern="1200"/>
            <a:t>c</a:t>
          </a:r>
          <a:r>
            <a:rPr lang="en-GB" sz="1400" kern="1200"/>
            <a:t>. at least one registered pupil of the school is present in early years provision</a:t>
          </a:r>
          <a:endParaRPr lang="en-US" sz="1400" kern="1200"/>
        </a:p>
      </dsp:txBody>
      <dsp:txXfrm>
        <a:off x="811718" y="3627584"/>
        <a:ext cx="7062481" cy="7244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B30A25-B02D-42BE-BD08-1CFC3B98F2F5}">
      <dsp:nvSpPr>
        <dsp:cNvPr id="0" name=""/>
        <dsp:cNvSpPr/>
      </dsp:nvSpPr>
      <dsp:spPr>
        <a:xfrm>
          <a:off x="0" y="482319"/>
          <a:ext cx="8432800" cy="161718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60FF13D-152C-4DDC-BCDA-7F4A5018AE2B}">
      <dsp:nvSpPr>
        <dsp:cNvPr id="0" name=""/>
        <dsp:cNvSpPr/>
      </dsp:nvSpPr>
      <dsp:spPr>
        <a:xfrm>
          <a:off x="489199" y="846186"/>
          <a:ext cx="889453" cy="88945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1F65094-A065-4E08-B1F7-95C920F8B344}">
      <dsp:nvSpPr>
        <dsp:cNvPr id="0" name=""/>
        <dsp:cNvSpPr/>
      </dsp:nvSpPr>
      <dsp:spPr>
        <a:xfrm>
          <a:off x="1867851" y="119244"/>
          <a:ext cx="6564948" cy="23433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1152" tIns="171152" rIns="171152" bIns="171152" numCol="1" spcCol="1270" anchor="ctr" anchorCtr="0">
          <a:noAutofit/>
        </a:bodyPr>
        <a:lstStyle/>
        <a:p>
          <a:pPr marL="0" lvl="0" indent="0" algn="l" defTabSz="800100">
            <a:lnSpc>
              <a:spcPct val="90000"/>
            </a:lnSpc>
            <a:spcBef>
              <a:spcPct val="0"/>
            </a:spcBef>
            <a:spcAft>
              <a:spcPct val="35000"/>
            </a:spcAft>
            <a:buNone/>
          </a:pPr>
          <a:r>
            <a:rPr lang="en-GB" sz="1800" kern="1200" dirty="0">
              <a:solidFill>
                <a:schemeClr val="tx1"/>
              </a:solidFill>
            </a:rPr>
            <a:t>A pupil is on the school’s register, which schools must have under the Education (Pupil Registration) (England) Regulations 2006. The child has been accepted on roll in line with admission arrangements, agreed with the relevant admissions authority.</a:t>
          </a:r>
          <a:endParaRPr lang="en-US" sz="1800" kern="1200" dirty="0">
            <a:solidFill>
              <a:schemeClr val="tx1"/>
            </a:solidFill>
          </a:endParaRPr>
        </a:p>
      </dsp:txBody>
      <dsp:txXfrm>
        <a:off x="1867851" y="119244"/>
        <a:ext cx="6564948" cy="2343337"/>
      </dsp:txXfrm>
    </dsp:sp>
    <dsp:sp modelId="{2834942F-BDD0-48B2-A8F2-99DCB9F25576}">
      <dsp:nvSpPr>
        <dsp:cNvPr id="0" name=""/>
        <dsp:cNvSpPr/>
      </dsp:nvSpPr>
      <dsp:spPr>
        <a:xfrm>
          <a:off x="0" y="2803042"/>
          <a:ext cx="8432800" cy="161718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D367208-8A4B-4A2B-8B56-DB55E5A8D3D6}">
      <dsp:nvSpPr>
        <dsp:cNvPr id="0" name=""/>
        <dsp:cNvSpPr/>
      </dsp:nvSpPr>
      <dsp:spPr>
        <a:xfrm>
          <a:off x="489199" y="3166909"/>
          <a:ext cx="889453" cy="88945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115EA15-C4FE-43A4-BEDA-99D2DEDBE77E}">
      <dsp:nvSpPr>
        <dsp:cNvPr id="0" name=""/>
        <dsp:cNvSpPr/>
      </dsp:nvSpPr>
      <dsp:spPr>
        <a:xfrm>
          <a:off x="1867851" y="2803042"/>
          <a:ext cx="6564948" cy="1617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1152" tIns="171152" rIns="171152" bIns="171152" numCol="1" spcCol="1270" anchor="ctr" anchorCtr="0">
          <a:noAutofit/>
        </a:bodyPr>
        <a:lstStyle/>
        <a:p>
          <a:pPr marL="0" lvl="0" indent="0" algn="l" defTabSz="800100">
            <a:lnSpc>
              <a:spcPct val="90000"/>
            </a:lnSpc>
            <a:spcBef>
              <a:spcPct val="0"/>
            </a:spcBef>
            <a:spcAft>
              <a:spcPct val="35000"/>
            </a:spcAft>
            <a:buNone/>
          </a:pPr>
          <a:r>
            <a:rPr lang="en-GB" sz="1800" kern="1200" dirty="0">
              <a:solidFill>
                <a:schemeClr val="tx1"/>
              </a:solidFill>
            </a:rPr>
            <a:t>Schools do not need to register provision on the Early Years Register if they have at least one registered child aged two years or over on the school site. The requirement for ‘at least one pupil’ can be satisfied by any Reception Year pupils, there is no requirement for the children to be in the same room.</a:t>
          </a:r>
          <a:endParaRPr lang="en-US" sz="1800" kern="1200" dirty="0">
            <a:solidFill>
              <a:schemeClr val="tx1"/>
            </a:solidFill>
          </a:endParaRPr>
        </a:p>
      </dsp:txBody>
      <dsp:txXfrm>
        <a:off x="1867851" y="2803042"/>
        <a:ext cx="6564948" cy="16171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6DC68C-EF3A-4059-9440-E9516124CA3F}">
      <dsp:nvSpPr>
        <dsp:cNvPr id="0" name=""/>
        <dsp:cNvSpPr/>
      </dsp:nvSpPr>
      <dsp:spPr>
        <a:xfrm>
          <a:off x="0" y="102959"/>
          <a:ext cx="2613421" cy="156805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solidFill>
                <a:schemeClr val="tx1"/>
              </a:solidFill>
            </a:rPr>
            <a:t>In June 2023, Dudley revised Early Years Inclusion Fund to support early years children with special educational needs and disabilities (SEND). The funding is as follows:</a:t>
          </a:r>
          <a:endParaRPr lang="en-US" sz="1600" kern="1200" dirty="0">
            <a:solidFill>
              <a:schemeClr val="tx1"/>
            </a:solidFill>
          </a:endParaRPr>
        </a:p>
      </dsp:txBody>
      <dsp:txXfrm>
        <a:off x="0" y="102959"/>
        <a:ext cx="2613421" cy="1568053"/>
      </dsp:txXfrm>
    </dsp:sp>
    <dsp:sp modelId="{50AFF1AB-9DA7-41E8-8068-C9055F5125E0}">
      <dsp:nvSpPr>
        <dsp:cNvPr id="0" name=""/>
        <dsp:cNvSpPr/>
      </dsp:nvSpPr>
      <dsp:spPr>
        <a:xfrm>
          <a:off x="2874764" y="102959"/>
          <a:ext cx="2613421" cy="1568053"/>
        </a:xfrm>
        <a:prstGeom prst="rect">
          <a:avLst/>
        </a:prstGeom>
        <a:solidFill>
          <a:schemeClr val="accent2">
            <a:hueOff val="-242561"/>
            <a:satOff val="-13988"/>
            <a:lumOff val="143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solidFill>
                <a:schemeClr val="tx1"/>
              </a:solidFill>
            </a:rPr>
            <a:t>Level 1– £750 per term + EEF</a:t>
          </a:r>
        </a:p>
        <a:p>
          <a:pPr marL="0" lvl="0" indent="0" algn="ctr" defTabSz="711200">
            <a:lnSpc>
              <a:spcPct val="90000"/>
            </a:lnSpc>
            <a:spcBef>
              <a:spcPct val="0"/>
            </a:spcBef>
            <a:spcAft>
              <a:spcPct val="35000"/>
            </a:spcAft>
            <a:buNone/>
          </a:pPr>
          <a:r>
            <a:rPr lang="en-GB" sz="1600" kern="1200" dirty="0">
              <a:solidFill>
                <a:schemeClr val="tx1"/>
              </a:solidFill>
            </a:rPr>
            <a:t>(£2,250 + EEF = £4,706)</a:t>
          </a:r>
          <a:endParaRPr lang="en-US" sz="1600" kern="1200" dirty="0">
            <a:solidFill>
              <a:schemeClr val="tx1"/>
            </a:solidFill>
          </a:endParaRPr>
        </a:p>
      </dsp:txBody>
      <dsp:txXfrm>
        <a:off x="2874764" y="102959"/>
        <a:ext cx="2613421" cy="1568053"/>
      </dsp:txXfrm>
    </dsp:sp>
    <dsp:sp modelId="{A2EDE6B6-E264-4F24-B927-EFB79D960259}">
      <dsp:nvSpPr>
        <dsp:cNvPr id="0" name=""/>
        <dsp:cNvSpPr/>
      </dsp:nvSpPr>
      <dsp:spPr>
        <a:xfrm>
          <a:off x="5749528" y="102959"/>
          <a:ext cx="2613421" cy="1568053"/>
        </a:xfrm>
        <a:prstGeom prst="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solidFill>
                <a:schemeClr val="tx1"/>
              </a:solidFill>
            </a:rPr>
            <a:t>Level 2 –£1000 per term</a:t>
          </a:r>
        </a:p>
        <a:p>
          <a:pPr marL="0" lvl="0" indent="0" algn="ctr" defTabSz="711200">
            <a:lnSpc>
              <a:spcPct val="90000"/>
            </a:lnSpc>
            <a:spcBef>
              <a:spcPct val="0"/>
            </a:spcBef>
            <a:spcAft>
              <a:spcPct val="35000"/>
            </a:spcAft>
            <a:buNone/>
          </a:pPr>
          <a:r>
            <a:rPr lang="en-GB" sz="1600" kern="1200" dirty="0">
              <a:solidFill>
                <a:schemeClr val="tx1"/>
              </a:solidFill>
            </a:rPr>
            <a:t>(£3000 + EEF = £5,006)</a:t>
          </a:r>
          <a:endParaRPr lang="en-US" sz="1600" kern="1200" dirty="0">
            <a:solidFill>
              <a:schemeClr val="tx1"/>
            </a:solidFill>
          </a:endParaRPr>
        </a:p>
      </dsp:txBody>
      <dsp:txXfrm>
        <a:off x="5749528" y="102959"/>
        <a:ext cx="2613421" cy="1568053"/>
      </dsp:txXfrm>
    </dsp:sp>
    <dsp:sp modelId="{01BB536C-3F98-40DA-814B-459103D30137}">
      <dsp:nvSpPr>
        <dsp:cNvPr id="0" name=""/>
        <dsp:cNvSpPr/>
      </dsp:nvSpPr>
      <dsp:spPr>
        <a:xfrm>
          <a:off x="0" y="1932354"/>
          <a:ext cx="2613421" cy="1568053"/>
        </a:xfrm>
        <a:prstGeom prst="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solidFill>
                <a:schemeClr val="tx1"/>
              </a:solidFill>
            </a:rPr>
            <a:t>Discretionary Fund  Case by case</a:t>
          </a:r>
        </a:p>
        <a:p>
          <a:pPr marL="0" lvl="0" indent="0" algn="ctr" defTabSz="711200">
            <a:lnSpc>
              <a:spcPct val="90000"/>
            </a:lnSpc>
            <a:spcBef>
              <a:spcPct val="0"/>
            </a:spcBef>
            <a:spcAft>
              <a:spcPct val="35000"/>
            </a:spcAft>
            <a:buNone/>
          </a:pPr>
          <a:r>
            <a:rPr lang="en-GB" sz="1600" kern="1200" dirty="0">
              <a:solidFill>
                <a:schemeClr val="tx1"/>
              </a:solidFill>
            </a:rPr>
            <a:t>(transition support/30-hpurs/group projects) </a:t>
          </a:r>
          <a:endParaRPr lang="en-US" sz="1600" kern="1200" dirty="0">
            <a:solidFill>
              <a:schemeClr val="tx1"/>
            </a:solidFill>
          </a:endParaRPr>
        </a:p>
      </dsp:txBody>
      <dsp:txXfrm>
        <a:off x="0" y="1932354"/>
        <a:ext cx="2613421" cy="1568053"/>
      </dsp:txXfrm>
    </dsp:sp>
    <dsp:sp modelId="{D61A5770-355A-41B2-963A-752D001ED045}">
      <dsp:nvSpPr>
        <dsp:cNvPr id="0" name=""/>
        <dsp:cNvSpPr/>
      </dsp:nvSpPr>
      <dsp:spPr>
        <a:xfrm>
          <a:off x="2874764" y="1932354"/>
          <a:ext cx="2613421" cy="1568053"/>
        </a:xfrm>
        <a:prstGeom prst="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solidFill>
                <a:schemeClr val="tx1"/>
              </a:solidFill>
            </a:rPr>
            <a:t>Only 2, 3 and 4yr old children who are in receipt of early education funding can access EYIF.</a:t>
          </a:r>
        </a:p>
        <a:p>
          <a:pPr marL="0" lvl="0" indent="0" algn="ctr" defTabSz="622300">
            <a:lnSpc>
              <a:spcPct val="90000"/>
            </a:lnSpc>
            <a:spcBef>
              <a:spcPct val="0"/>
            </a:spcBef>
            <a:spcAft>
              <a:spcPct val="35000"/>
            </a:spcAft>
            <a:buNone/>
          </a:pPr>
          <a:r>
            <a:rPr lang="en-GB" sz="1400" kern="1200" dirty="0">
              <a:solidFill>
                <a:schemeClr val="tx1"/>
              </a:solidFill>
            </a:rPr>
            <a:t>However, under 2-year-olds with a high level of need will be eligible</a:t>
          </a:r>
          <a:endParaRPr lang="en-US" sz="1400" kern="1200" dirty="0">
            <a:solidFill>
              <a:schemeClr val="tx1"/>
            </a:solidFill>
          </a:endParaRPr>
        </a:p>
      </dsp:txBody>
      <dsp:txXfrm>
        <a:off x="2874764" y="1932354"/>
        <a:ext cx="2613421" cy="1568053"/>
      </dsp:txXfrm>
    </dsp:sp>
    <dsp:sp modelId="{6A02A573-47D4-4237-A4C1-543BE4434344}">
      <dsp:nvSpPr>
        <dsp:cNvPr id="0" name=""/>
        <dsp:cNvSpPr/>
      </dsp:nvSpPr>
      <dsp:spPr>
        <a:xfrm>
          <a:off x="5749528" y="1932354"/>
          <a:ext cx="2613421" cy="1568053"/>
        </a:xfrm>
        <a:prstGeom prst="rect">
          <a:avLst/>
        </a:prstGeom>
        <a:solidFill>
          <a:schemeClr val="accent2">
            <a:hueOff val="-1212803"/>
            <a:satOff val="-69940"/>
            <a:lumOff val="719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en-GB" sz="1200" b="0" i="0" u="none" kern="1200" dirty="0">
              <a:solidFill>
                <a:schemeClr val="tx1"/>
              </a:solidFill>
            </a:rPr>
            <a:t>A child presenting with a level of special educational need as defined under one or more of the broad areas of need outlined in the SEND Code of Practice 0 – 25 years   communication and interaction / cognition and learning / social, emotional and mental health needs / sensory and/or physical needs) </a:t>
          </a:r>
          <a:r>
            <a:rPr lang="en-US" sz="1200" b="0" i="0" kern="1200" dirty="0">
              <a:solidFill>
                <a:schemeClr val="tx1"/>
              </a:solidFill>
            </a:rPr>
            <a:t>​</a:t>
          </a:r>
          <a:endParaRPr lang="en-US" sz="1200" kern="1200" dirty="0">
            <a:solidFill>
              <a:schemeClr val="tx1"/>
            </a:solidFill>
          </a:endParaRPr>
        </a:p>
      </dsp:txBody>
      <dsp:txXfrm>
        <a:off x="5749528" y="1932354"/>
        <a:ext cx="2613421" cy="1568053"/>
      </dsp:txXfrm>
    </dsp:sp>
    <dsp:sp modelId="{026EAD60-8FE0-4FB8-8DE4-130AF65230D3}">
      <dsp:nvSpPr>
        <dsp:cNvPr id="0" name=""/>
        <dsp:cNvSpPr/>
      </dsp:nvSpPr>
      <dsp:spPr>
        <a:xfrm>
          <a:off x="2874764" y="3761749"/>
          <a:ext cx="2613421" cy="1568053"/>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Font typeface="Arial" panose="020B0604020202020204" pitchFamily="34" charset="0"/>
            <a:buNone/>
          </a:pPr>
          <a:r>
            <a:rPr lang="en-GB" sz="2000" b="0" i="0" u="none" kern="1200" dirty="0">
              <a:solidFill>
                <a:schemeClr val="tx1"/>
              </a:solidFill>
            </a:rPr>
            <a:t>Children in Dudley settings who do not have an Education Health and Care (EHCP) Plan</a:t>
          </a:r>
          <a:endParaRPr lang="en-US" sz="2000" kern="1200" dirty="0">
            <a:solidFill>
              <a:schemeClr val="tx1"/>
            </a:solidFill>
          </a:endParaRPr>
        </a:p>
      </dsp:txBody>
      <dsp:txXfrm>
        <a:off x="2874764" y="3761749"/>
        <a:ext cx="2613421" cy="156805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6DC68C-EF3A-4059-9440-E9516124CA3F}">
      <dsp:nvSpPr>
        <dsp:cNvPr id="0" name=""/>
        <dsp:cNvSpPr/>
      </dsp:nvSpPr>
      <dsp:spPr>
        <a:xfrm>
          <a:off x="1330190" y="872"/>
          <a:ext cx="2715508" cy="162930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solidFill>
                <a:schemeClr val="tx1"/>
              </a:solidFill>
            </a:rPr>
            <a:t>A child who is resident in Dudley and attending an out of borough provision (the ESN EYIF can be accessed by the provider in that Borough)</a:t>
          </a:r>
          <a:endParaRPr lang="en-US" sz="1700" kern="1200" dirty="0">
            <a:solidFill>
              <a:schemeClr val="tx1"/>
            </a:solidFill>
          </a:endParaRPr>
        </a:p>
      </dsp:txBody>
      <dsp:txXfrm>
        <a:off x="1330190" y="872"/>
        <a:ext cx="2715508" cy="1629305"/>
      </dsp:txXfrm>
    </dsp:sp>
    <dsp:sp modelId="{A2EDE6B6-E264-4F24-B927-EFB79D960259}">
      <dsp:nvSpPr>
        <dsp:cNvPr id="0" name=""/>
        <dsp:cNvSpPr/>
      </dsp:nvSpPr>
      <dsp:spPr>
        <a:xfrm>
          <a:off x="4317250" y="872"/>
          <a:ext cx="2715508" cy="1629305"/>
        </a:xfrm>
        <a:prstGeom prst="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solidFill>
                <a:schemeClr val="tx1"/>
              </a:solidFill>
            </a:rPr>
            <a:t>A child that is accessing an Early Years Inclusion Hub</a:t>
          </a:r>
          <a:endParaRPr lang="en-US" sz="1700" kern="1200" dirty="0">
            <a:solidFill>
              <a:schemeClr val="tx1"/>
            </a:solidFill>
          </a:endParaRPr>
        </a:p>
      </dsp:txBody>
      <dsp:txXfrm>
        <a:off x="4317250" y="872"/>
        <a:ext cx="2715508" cy="1629305"/>
      </dsp:txXfrm>
    </dsp:sp>
    <dsp:sp modelId="{01BB536C-3F98-40DA-814B-459103D30137}">
      <dsp:nvSpPr>
        <dsp:cNvPr id="0" name=""/>
        <dsp:cNvSpPr/>
      </dsp:nvSpPr>
      <dsp:spPr>
        <a:xfrm>
          <a:off x="1330190" y="1901728"/>
          <a:ext cx="2715508" cy="1629305"/>
        </a:xfrm>
        <a:prstGeom prst="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solidFill>
                <a:schemeClr val="tx1"/>
              </a:solidFill>
            </a:rPr>
            <a:t>A child who is in receipt of Enhanced Funding (support visits may be awarded)</a:t>
          </a:r>
          <a:endParaRPr lang="en-US" sz="1700" kern="1200" dirty="0">
            <a:solidFill>
              <a:schemeClr val="tx1"/>
            </a:solidFill>
          </a:endParaRPr>
        </a:p>
      </dsp:txBody>
      <dsp:txXfrm>
        <a:off x="1330190" y="1901728"/>
        <a:ext cx="2715508" cy="1629305"/>
      </dsp:txXfrm>
    </dsp:sp>
    <dsp:sp modelId="{38354B90-FB20-4149-AE7B-761BF6EA7A00}">
      <dsp:nvSpPr>
        <dsp:cNvPr id="0" name=""/>
        <dsp:cNvSpPr/>
      </dsp:nvSpPr>
      <dsp:spPr>
        <a:xfrm>
          <a:off x="4317250" y="1901728"/>
          <a:ext cx="2715508" cy="1629305"/>
        </a:xfrm>
        <a:prstGeom prst="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solidFill>
                <a:schemeClr val="tx1"/>
              </a:solidFill>
            </a:rPr>
            <a:t>A child that has an Education Health and Care (EHCP) Plan </a:t>
          </a:r>
          <a:endParaRPr lang="en-US" sz="1700" kern="1200" dirty="0">
            <a:solidFill>
              <a:schemeClr val="tx1"/>
            </a:solidFill>
          </a:endParaRPr>
        </a:p>
      </dsp:txBody>
      <dsp:txXfrm>
        <a:off x="4317250" y="1901728"/>
        <a:ext cx="2715508" cy="1629305"/>
      </dsp:txXfrm>
    </dsp:sp>
    <dsp:sp modelId="{D61A5770-355A-41B2-963A-752D001ED045}">
      <dsp:nvSpPr>
        <dsp:cNvPr id="0" name=""/>
        <dsp:cNvSpPr/>
      </dsp:nvSpPr>
      <dsp:spPr>
        <a:xfrm>
          <a:off x="1330190" y="3802584"/>
          <a:ext cx="2715508" cy="1629305"/>
        </a:xfrm>
        <a:prstGeom prst="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solidFill>
                <a:schemeClr val="tx1"/>
              </a:solidFill>
            </a:rPr>
            <a:t>4-year-olds in maintained, academy, free schools or primary school in reception class</a:t>
          </a:r>
          <a:endParaRPr lang="en-US" sz="1700" kern="1200" dirty="0">
            <a:solidFill>
              <a:schemeClr val="tx1"/>
            </a:solidFill>
          </a:endParaRPr>
        </a:p>
      </dsp:txBody>
      <dsp:txXfrm>
        <a:off x="1330190" y="3802584"/>
        <a:ext cx="2715508" cy="1629305"/>
      </dsp:txXfrm>
    </dsp:sp>
    <dsp:sp modelId="{6A02A573-47D4-4237-A4C1-543BE4434344}">
      <dsp:nvSpPr>
        <dsp:cNvPr id="0" name=""/>
        <dsp:cNvSpPr/>
      </dsp:nvSpPr>
      <dsp:spPr>
        <a:xfrm>
          <a:off x="4317250" y="3802584"/>
          <a:ext cx="2715508" cy="1629305"/>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Font typeface="Arial" panose="020B0604020202020204" pitchFamily="34" charset="0"/>
            <a:buNone/>
          </a:pPr>
          <a:r>
            <a:rPr lang="en-GB" sz="1700" b="0" i="0" u="none" kern="1200" dirty="0">
              <a:solidFill>
                <a:schemeClr val="tx1"/>
              </a:solidFill>
            </a:rPr>
            <a:t>When it is deemed that high quality universal teaching strategies have not been part of the child’s everyday strategies and interventions</a:t>
          </a:r>
          <a:endParaRPr lang="en-US" sz="1700" kern="1200" dirty="0">
            <a:solidFill>
              <a:schemeClr val="tx1"/>
            </a:solidFill>
          </a:endParaRPr>
        </a:p>
      </dsp:txBody>
      <dsp:txXfrm>
        <a:off x="4317250" y="3802584"/>
        <a:ext cx="2715508" cy="162930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85131E-A772-4B2F-A59A-648426BD3E3B}">
      <dsp:nvSpPr>
        <dsp:cNvPr id="0" name=""/>
        <dsp:cNvSpPr/>
      </dsp:nvSpPr>
      <dsp:spPr>
        <a:xfrm>
          <a:off x="726920" y="467711"/>
          <a:ext cx="2196000" cy="2196000"/>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ED58558-4004-4C92-992A-6B6894965B5E}">
      <dsp:nvSpPr>
        <dsp:cNvPr id="0" name=""/>
        <dsp:cNvSpPr/>
      </dsp:nvSpPr>
      <dsp:spPr>
        <a:xfrm>
          <a:off x="1194921" y="935711"/>
          <a:ext cx="1260000" cy="126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C1AB954-15AF-4E8D-9CBF-D24E5B496EB6}">
      <dsp:nvSpPr>
        <dsp:cNvPr id="0" name=""/>
        <dsp:cNvSpPr/>
      </dsp:nvSpPr>
      <dsp:spPr>
        <a:xfrm>
          <a:off x="24921" y="3347712"/>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cap="all"/>
          </a:pPr>
          <a:r>
            <a:rPr lang="en-GB" sz="2500" kern="1200"/>
            <a:t>Thank you for your time</a:t>
          </a:r>
          <a:endParaRPr lang="en-US" sz="2500" kern="1200"/>
        </a:p>
      </dsp:txBody>
      <dsp:txXfrm>
        <a:off x="24921" y="3347712"/>
        <a:ext cx="3600000" cy="720000"/>
      </dsp:txXfrm>
    </dsp:sp>
    <dsp:sp modelId="{7C6196B3-5F82-4230-95C5-5E4AB931702D}">
      <dsp:nvSpPr>
        <dsp:cNvPr id="0" name=""/>
        <dsp:cNvSpPr/>
      </dsp:nvSpPr>
      <dsp:spPr>
        <a:xfrm>
          <a:off x="4956921" y="467711"/>
          <a:ext cx="2196000" cy="2196000"/>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16442D2-26C5-4CBF-91EB-055332A5A5AA}">
      <dsp:nvSpPr>
        <dsp:cNvPr id="0" name=""/>
        <dsp:cNvSpPr/>
      </dsp:nvSpPr>
      <dsp:spPr>
        <a:xfrm>
          <a:off x="5424921" y="935711"/>
          <a:ext cx="1260000" cy="126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CDC4012-C4AC-4F38-B563-8D0F502924E6}">
      <dsp:nvSpPr>
        <dsp:cNvPr id="0" name=""/>
        <dsp:cNvSpPr/>
      </dsp:nvSpPr>
      <dsp:spPr>
        <a:xfrm>
          <a:off x="4254921" y="3347712"/>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cap="all"/>
          </a:pPr>
          <a:r>
            <a:rPr lang="en-GB" sz="2500" kern="1200"/>
            <a:t>Do you have any questions?</a:t>
          </a:r>
          <a:endParaRPr lang="en-US" sz="2500" kern="1200"/>
        </a:p>
      </dsp:txBody>
      <dsp:txXfrm>
        <a:off x="4254921" y="3347712"/>
        <a:ext cx="3600000"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823006B-50FA-4C77-A030-79C1A0F10745}" type="datetimeFigureOut">
              <a:rPr lang="en-GB" smtClean="0"/>
              <a:pPr/>
              <a:t>02/07/2024</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38E733B-A530-4443-A38E-8B2537B08959}"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38E733B-A530-4443-A38E-8B2537B08959}" type="slidenum">
              <a:rPr lang="en-GB" smtClean="0"/>
              <a:pPr/>
              <a:t>1</a:t>
            </a:fld>
            <a:endParaRPr lang="en-GB" dirty="0"/>
          </a:p>
        </p:txBody>
      </p:sp>
    </p:spTree>
    <p:extLst>
      <p:ext uri="{BB962C8B-B14F-4D97-AF65-F5344CB8AC3E}">
        <p14:creationId xmlns:p14="http://schemas.microsoft.com/office/powerpoint/2010/main" val="27409520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700"/>
            <a:ext cx="9144000" cy="6830677"/>
          </a:xfrm>
          <a:prstGeom prst="rect">
            <a:avLst/>
          </a:prstGeom>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512633029"/>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BBA9653B-CCBE-9A46-9A79-0994C55069CA}" type="datetimeFigureOut">
              <a:rPr lang="en-US" smtClean="0"/>
              <a:pPr/>
              <a:t>7/2/2024</a:t>
            </a:fld>
            <a:endParaRPr lang="en-US"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0EE81FF7-4A03-BA47-9835-D204C139CBB0}" type="slidenum">
              <a:rPr lang="en-US" smtClean="0"/>
              <a:pPr/>
              <a:t>‹#›</a:t>
            </a:fld>
            <a:endParaRPr lang="en-US" dirty="0"/>
          </a:p>
        </p:txBody>
      </p:sp>
    </p:spTree>
    <p:extLst>
      <p:ext uri="{BB962C8B-B14F-4D97-AF65-F5344CB8AC3E}">
        <p14:creationId xmlns:p14="http://schemas.microsoft.com/office/powerpoint/2010/main" val="203892395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BBA9653B-CCBE-9A46-9A79-0994C55069CA}" type="datetimeFigureOut">
              <a:rPr lang="en-US" smtClean="0"/>
              <a:pPr/>
              <a:t>7/2/2024</a:t>
            </a:fld>
            <a:endParaRPr lang="en-US"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0EE81FF7-4A03-BA47-9835-D204C139CBB0}" type="slidenum">
              <a:rPr lang="en-US" smtClean="0"/>
              <a:pPr/>
              <a:t>‹#›</a:t>
            </a:fld>
            <a:endParaRPr lang="en-US" dirty="0"/>
          </a:p>
        </p:txBody>
      </p:sp>
    </p:spTree>
    <p:extLst>
      <p:ext uri="{BB962C8B-B14F-4D97-AF65-F5344CB8AC3E}">
        <p14:creationId xmlns:p14="http://schemas.microsoft.com/office/powerpoint/2010/main" val="79833969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700"/>
            <a:ext cx="9144000" cy="6830677"/>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1190521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BBA9653B-CCBE-9A46-9A79-0994C55069CA}" type="datetimeFigureOut">
              <a:rPr lang="en-US" smtClean="0"/>
              <a:pPr/>
              <a:t>7/2/2024</a:t>
            </a:fld>
            <a:endParaRPr lang="en-US"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0EE81FF7-4A03-BA47-9835-D204C139CBB0}" type="slidenum">
              <a:rPr lang="en-US" smtClean="0"/>
              <a:pPr/>
              <a:t>‹#›</a:t>
            </a:fld>
            <a:endParaRPr lang="en-US" dirty="0"/>
          </a:p>
        </p:txBody>
      </p:sp>
    </p:spTree>
    <p:extLst>
      <p:ext uri="{BB962C8B-B14F-4D97-AF65-F5344CB8AC3E}">
        <p14:creationId xmlns:p14="http://schemas.microsoft.com/office/powerpoint/2010/main" val="1947677127"/>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700"/>
            <a:ext cx="9144000" cy="6830677"/>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1624226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BBA9653B-CCBE-9A46-9A79-0994C55069CA}" type="datetimeFigureOut">
              <a:rPr lang="en-US" smtClean="0"/>
              <a:pPr/>
              <a:t>7/2/2024</a:t>
            </a:fld>
            <a:endParaRPr lang="en-US" dirty="0"/>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0EE81FF7-4A03-BA47-9835-D204C139CBB0}" type="slidenum">
              <a:rPr lang="en-US" smtClean="0"/>
              <a:pPr/>
              <a:t>‹#›</a:t>
            </a:fld>
            <a:endParaRPr lang="en-US" dirty="0"/>
          </a:p>
        </p:txBody>
      </p:sp>
    </p:spTree>
    <p:extLst>
      <p:ext uri="{BB962C8B-B14F-4D97-AF65-F5344CB8AC3E}">
        <p14:creationId xmlns:p14="http://schemas.microsoft.com/office/powerpoint/2010/main" val="64986439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BBA9653B-CCBE-9A46-9A79-0994C55069CA}" type="datetimeFigureOut">
              <a:rPr lang="en-US" smtClean="0"/>
              <a:pPr/>
              <a:t>7/2/2024</a:t>
            </a:fld>
            <a:endParaRPr lang="en-US" dirty="0"/>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0EE81FF7-4A03-BA47-9835-D204C139CBB0}" type="slidenum">
              <a:rPr lang="en-US" smtClean="0"/>
              <a:pPr/>
              <a:t>‹#›</a:t>
            </a:fld>
            <a:endParaRPr lang="en-US" dirty="0"/>
          </a:p>
        </p:txBody>
      </p:sp>
    </p:spTree>
    <p:extLst>
      <p:ext uri="{BB962C8B-B14F-4D97-AF65-F5344CB8AC3E}">
        <p14:creationId xmlns:p14="http://schemas.microsoft.com/office/powerpoint/2010/main" val="16907493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BBA9653B-CCBE-9A46-9A79-0994C55069CA}" type="datetimeFigureOut">
              <a:rPr lang="en-US" smtClean="0"/>
              <a:pPr/>
              <a:t>7/2/2024</a:t>
            </a:fld>
            <a:endParaRPr lang="en-US" dirty="0"/>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0EE81FF7-4A03-BA47-9835-D204C139CBB0}" type="slidenum">
              <a:rPr lang="en-US" smtClean="0"/>
              <a:pPr/>
              <a:t>‹#›</a:t>
            </a:fld>
            <a:endParaRPr lang="en-US" dirty="0"/>
          </a:p>
        </p:txBody>
      </p:sp>
    </p:spTree>
    <p:extLst>
      <p:ext uri="{BB962C8B-B14F-4D97-AF65-F5344CB8AC3E}">
        <p14:creationId xmlns:p14="http://schemas.microsoft.com/office/powerpoint/2010/main" val="52148352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BBA9653B-CCBE-9A46-9A79-0994C55069CA}" type="datetimeFigureOut">
              <a:rPr lang="en-US" smtClean="0"/>
              <a:pPr/>
              <a:t>7/2/2024</a:t>
            </a:fld>
            <a:endParaRPr lang="en-US"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0EE81FF7-4A03-BA47-9835-D204C139CBB0}" type="slidenum">
              <a:rPr lang="en-US" smtClean="0"/>
              <a:pPr/>
              <a:t>‹#›</a:t>
            </a:fld>
            <a:endParaRPr lang="en-US" dirty="0"/>
          </a:p>
        </p:txBody>
      </p:sp>
    </p:spTree>
    <p:extLst>
      <p:ext uri="{BB962C8B-B14F-4D97-AF65-F5344CB8AC3E}">
        <p14:creationId xmlns:p14="http://schemas.microsoft.com/office/powerpoint/2010/main" val="692908496"/>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BBA9653B-CCBE-9A46-9A79-0994C55069CA}" type="datetimeFigureOut">
              <a:rPr lang="en-US" smtClean="0"/>
              <a:pPr/>
              <a:t>7/2/2024</a:t>
            </a:fld>
            <a:endParaRPr lang="en-US"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0EE81FF7-4A03-BA47-9835-D204C139CBB0}" type="slidenum">
              <a:rPr lang="en-US" smtClean="0"/>
              <a:pPr/>
              <a:t>‹#›</a:t>
            </a:fld>
            <a:endParaRPr lang="en-US" dirty="0"/>
          </a:p>
        </p:txBody>
      </p:sp>
    </p:spTree>
    <p:extLst>
      <p:ext uri="{BB962C8B-B14F-4D97-AF65-F5344CB8AC3E}">
        <p14:creationId xmlns:p14="http://schemas.microsoft.com/office/powerpoint/2010/main" val="205675823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12700"/>
            <a:ext cx="9144000" cy="6830677"/>
          </a:xfrm>
          <a:prstGeom prst="rect">
            <a:avLst/>
          </a:prstGeom>
        </p:spPr>
      </p:pic>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986837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assets.publishing.service.gov.uk/government/uploads/system/uploads/attachment_data/file/778997/Rights_to_request_guidance-2019.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gov.uk/guidance/qualifying-for-the-voluntary-part-of-the-childcare-register" TargetMode="External"/><Relationship Id="rId2" Type="http://schemas.openxmlformats.org/officeDocument/2006/relationships/hyperlink" Target="https://www.gov.uk/government/publications/framework-for-the-regulation-of-provision-on-the-childcare-register/regulation-and-inspection-framework-for-services-on-the-childcare-registe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2D7E559-E027-4573-801A-6DE561395640}"/>
              </a:ext>
            </a:extLst>
          </p:cNvPr>
          <p:cNvSpPr txBox="1"/>
          <p:nvPr/>
        </p:nvSpPr>
        <p:spPr>
          <a:xfrm>
            <a:off x="706582" y="637309"/>
            <a:ext cx="7744691" cy="4524315"/>
          </a:xfrm>
          <a:prstGeom prst="rect">
            <a:avLst/>
          </a:prstGeom>
          <a:noFill/>
        </p:spPr>
        <p:txBody>
          <a:bodyPr wrap="square" rtlCol="0">
            <a:spAutoFit/>
          </a:bodyPr>
          <a:lstStyle/>
          <a:p>
            <a:pPr algn="ctr"/>
            <a:r>
              <a:rPr lang="en-GB" sz="3200" b="1" dirty="0">
                <a:latin typeface="Arial" panose="020B0604020202020204" pitchFamily="34" charset="0"/>
                <a:cs typeface="Arial" panose="020B0604020202020204" pitchFamily="34" charset="0"/>
              </a:rPr>
              <a:t>DMBC Governor Training</a:t>
            </a:r>
          </a:p>
          <a:p>
            <a:pPr algn="ctr"/>
            <a:endParaRPr lang="en-GB" sz="3200" b="1" dirty="0">
              <a:latin typeface="Arial" panose="020B0604020202020204" pitchFamily="34" charset="0"/>
              <a:cs typeface="Arial" panose="020B0604020202020204" pitchFamily="34" charset="0"/>
            </a:endParaRPr>
          </a:p>
          <a:p>
            <a:pPr algn="ctr"/>
            <a:r>
              <a:rPr lang="en-GB" sz="3200" b="1" dirty="0">
                <a:latin typeface="Arial" panose="020B0604020202020204" pitchFamily="34" charset="0"/>
                <a:cs typeface="Arial" panose="020B0604020202020204" pitchFamily="34" charset="0"/>
              </a:rPr>
              <a:t>School managed pre-school and Wraparound childcare provision</a:t>
            </a:r>
          </a:p>
          <a:p>
            <a:pPr algn="ctr"/>
            <a:endParaRPr lang="en-GB" sz="3200" b="1" dirty="0">
              <a:latin typeface="Arial" panose="020B0604020202020204" pitchFamily="34" charset="0"/>
              <a:cs typeface="Arial" panose="020B0604020202020204" pitchFamily="34" charset="0"/>
            </a:endParaRPr>
          </a:p>
          <a:p>
            <a:pPr algn="ctr"/>
            <a:r>
              <a:rPr lang="en-GB" sz="3200" b="1" dirty="0">
                <a:latin typeface="Arial" panose="020B0604020202020204" pitchFamily="34" charset="0"/>
                <a:cs typeface="Arial" panose="020B0604020202020204" pitchFamily="34" charset="0"/>
              </a:rPr>
              <a:t>Donna Farnell</a:t>
            </a:r>
          </a:p>
          <a:p>
            <a:pPr algn="ctr"/>
            <a:r>
              <a:rPr lang="en-GB" sz="3200" b="1" dirty="0">
                <a:latin typeface="Arial" panose="020B0604020202020204" pitchFamily="34" charset="0"/>
                <a:cs typeface="Arial" panose="020B0604020202020204" pitchFamily="34" charset="0"/>
              </a:rPr>
              <a:t>Team Lead –Early Years &amp; Childcare </a:t>
            </a:r>
          </a:p>
          <a:p>
            <a:pPr algn="ctr"/>
            <a:r>
              <a:rPr lang="en-GB" sz="3200" b="1" dirty="0">
                <a:latin typeface="Arial" panose="020B0604020202020204" pitchFamily="34" charset="0"/>
                <a:cs typeface="Arial" panose="020B0604020202020204" pitchFamily="34" charset="0"/>
              </a:rPr>
              <a:t>Integrated Early Years Service</a:t>
            </a:r>
          </a:p>
          <a:p>
            <a:pPr algn="ctr"/>
            <a:r>
              <a:rPr lang="en-GB" sz="3200" b="1" dirty="0">
                <a:latin typeface="Arial" panose="020B0604020202020204" pitchFamily="34" charset="0"/>
                <a:cs typeface="Arial" panose="020B0604020202020204" pitchFamily="34" charset="0"/>
              </a:rPr>
              <a:t>Family Solutions</a:t>
            </a:r>
          </a:p>
        </p:txBody>
      </p:sp>
    </p:spTree>
    <p:extLst>
      <p:ext uri="{BB962C8B-B14F-4D97-AF65-F5344CB8AC3E}">
        <p14:creationId xmlns:p14="http://schemas.microsoft.com/office/powerpoint/2010/main" val="1242395531"/>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C51C2E2-ACCB-4794-BF04-6EE988849A75}"/>
              </a:ext>
            </a:extLst>
          </p:cNvPr>
          <p:cNvSpPr>
            <a:spLocks noGrp="1"/>
          </p:cNvSpPr>
          <p:nvPr>
            <p:ph type="title"/>
          </p:nvPr>
        </p:nvSpPr>
        <p:spPr>
          <a:xfrm>
            <a:off x="628650" y="401221"/>
            <a:ext cx="7886700" cy="1348065"/>
          </a:xfrm>
        </p:spPr>
        <p:txBody>
          <a:bodyPr>
            <a:normAutofit/>
          </a:bodyPr>
          <a:lstStyle/>
          <a:p>
            <a:r>
              <a:rPr lang="en-GB" sz="4300" b="1">
                <a:solidFill>
                  <a:srgbClr val="FFFFFF"/>
                </a:solidFill>
                <a:latin typeface="Arial" panose="020B0604020202020204" pitchFamily="34" charset="0"/>
                <a:cs typeface="Arial" panose="020B0604020202020204" pitchFamily="34" charset="0"/>
              </a:rPr>
              <a:t>The Ofsted Childcare Register</a:t>
            </a:r>
          </a:p>
        </p:txBody>
      </p:sp>
      <p:sp>
        <p:nvSpPr>
          <p:cNvPr id="3" name="Content Placeholder 2">
            <a:extLst>
              <a:ext uri="{FF2B5EF4-FFF2-40B4-BE49-F238E27FC236}">
                <a16:creationId xmlns:a16="http://schemas.microsoft.com/office/drawing/2014/main" id="{6C56F6F3-A657-44C3-B3D3-FDE777190CB0}"/>
              </a:ext>
            </a:extLst>
          </p:cNvPr>
          <p:cNvSpPr>
            <a:spLocks noGrp="1"/>
          </p:cNvSpPr>
          <p:nvPr>
            <p:ph idx="1"/>
          </p:nvPr>
        </p:nvSpPr>
        <p:spPr>
          <a:xfrm>
            <a:off x="628650" y="2586789"/>
            <a:ext cx="7886700" cy="3590174"/>
          </a:xfrm>
        </p:spPr>
        <p:txBody>
          <a:bodyPr>
            <a:normAutofit/>
          </a:bodyPr>
          <a:lstStyle/>
          <a:p>
            <a:pPr marL="0" indent="0">
              <a:buNone/>
            </a:pPr>
            <a:r>
              <a:rPr lang="en-GB" sz="1600" b="1">
                <a:latin typeface="Arial" panose="020B0604020202020204" pitchFamily="34" charset="0"/>
                <a:cs typeface="Arial" panose="020B0604020202020204" pitchFamily="34" charset="0"/>
              </a:rPr>
              <a:t>The Childcare Register has voluntary and compulsory parts</a:t>
            </a:r>
          </a:p>
          <a:p>
            <a:r>
              <a:rPr lang="en-GB" sz="1600">
                <a:latin typeface="Arial" panose="020B0604020202020204" pitchFamily="34" charset="0"/>
                <a:cs typeface="Arial" panose="020B0604020202020204" pitchFamily="34" charset="0"/>
              </a:rPr>
              <a:t>You cannot register provision on either part of the Ofsted Childcare Register if you are a school directly providing childcare for children older than the early years age group, and this provision includes at least one registered pupil of the school. However, if you are a school providing childcare that is not eligible for registration on the Childcare Register, you must still meet the register’s requirements.</a:t>
            </a:r>
          </a:p>
          <a:p>
            <a:pPr marL="0" indent="0">
              <a:buNone/>
            </a:pPr>
            <a:r>
              <a:rPr lang="en-GB" sz="1600">
                <a:latin typeface="Arial" panose="020B0604020202020204" pitchFamily="34" charset="0"/>
                <a:cs typeface="Arial" panose="020B0604020202020204" pitchFamily="34" charset="0"/>
              </a:rPr>
              <a:t>There are a few instances where a school must register on the compulsory part of the Childcare Register to directly provide care for children older than the early years age group. </a:t>
            </a:r>
          </a:p>
          <a:p>
            <a:r>
              <a:rPr lang="en-GB" sz="1600">
                <a:latin typeface="Arial" panose="020B0604020202020204" pitchFamily="34" charset="0"/>
                <a:cs typeface="Arial" panose="020B0604020202020204" pitchFamily="34" charset="0"/>
              </a:rPr>
              <a:t>The school must register on the compulsory part of the Childcare Register if it provides childcare for more than two hours a day for children who are aged between five and eight years </a:t>
            </a:r>
            <a:r>
              <a:rPr lang="en-GB" sz="1600" u="sng">
                <a:latin typeface="Arial" panose="020B0604020202020204" pitchFamily="34" charset="0"/>
                <a:cs typeface="Arial" panose="020B0604020202020204" pitchFamily="34" charset="0"/>
              </a:rPr>
              <a:t>and none of the children are pupils at the school</a:t>
            </a:r>
            <a:r>
              <a:rPr lang="en-GB" sz="1600">
                <a:latin typeface="Arial" panose="020B0604020202020204" pitchFamily="34" charset="0"/>
                <a:cs typeface="Arial" panose="020B0604020202020204" pitchFamily="34" charset="0"/>
              </a:rPr>
              <a:t>. For example, an out-of-school club provided by a secondary school for children aged under eight years and none of the children are pupils of the secondary school.</a:t>
            </a:r>
          </a:p>
        </p:txBody>
      </p:sp>
    </p:spTree>
    <p:extLst>
      <p:ext uri="{BB962C8B-B14F-4D97-AF65-F5344CB8AC3E}">
        <p14:creationId xmlns:p14="http://schemas.microsoft.com/office/powerpoint/2010/main" val="59964462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5409" y="1011045"/>
            <a:ext cx="3277394"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20BF62-F11E-418D-B6EF-C076E4CE6356}"/>
              </a:ext>
            </a:extLst>
          </p:cNvPr>
          <p:cNvSpPr>
            <a:spLocks noGrp="1"/>
          </p:cNvSpPr>
          <p:nvPr>
            <p:ph type="title"/>
          </p:nvPr>
        </p:nvSpPr>
        <p:spPr>
          <a:xfrm>
            <a:off x="717619" y="1112969"/>
            <a:ext cx="2952974" cy="4166010"/>
          </a:xfrm>
        </p:spPr>
        <p:txBody>
          <a:bodyPr>
            <a:normAutofit/>
          </a:bodyPr>
          <a:lstStyle/>
          <a:p>
            <a:r>
              <a:rPr lang="en-GB" sz="2100" b="1" dirty="0">
                <a:solidFill>
                  <a:srgbClr val="FFFFFF"/>
                </a:solidFill>
                <a:latin typeface="Arial" panose="020B0604020202020204" pitchFamily="34" charset="0"/>
                <a:cs typeface="Arial" panose="020B0604020202020204" pitchFamily="34" charset="0"/>
              </a:rPr>
              <a:t>Out of School/Wraparound childcare provision</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DCA42EAA-2471-4D3E-9C51-3E02296AC774}"/>
              </a:ext>
            </a:extLst>
          </p:cNvPr>
          <p:cNvSpPr>
            <a:spLocks noGrp="1"/>
          </p:cNvSpPr>
          <p:nvPr>
            <p:ph idx="1"/>
          </p:nvPr>
        </p:nvSpPr>
        <p:spPr>
          <a:xfrm>
            <a:off x="4206592" y="482600"/>
            <a:ext cx="4645308" cy="5918200"/>
          </a:xfrm>
        </p:spPr>
        <p:txBody>
          <a:bodyPr anchor="t">
            <a:normAutofit/>
          </a:bodyPr>
          <a:lstStyle/>
          <a:p>
            <a:r>
              <a:rPr lang="en-GB" sz="1600" dirty="0">
                <a:latin typeface="Arial" panose="020B0604020202020204" pitchFamily="34" charset="0"/>
                <a:cs typeface="Arial" panose="020B0604020202020204" pitchFamily="34" charset="0"/>
              </a:rPr>
              <a:t>Schools can operate before, after and holiday playscheme provision or Wraparound Childcare from their school site for children from 3yrs upwards.</a:t>
            </a:r>
          </a:p>
          <a:p>
            <a:r>
              <a:rPr lang="en-GB" sz="1600" dirty="0">
                <a:latin typeface="Arial" panose="020B0604020202020204" pitchFamily="34" charset="0"/>
                <a:cs typeface="Arial" panose="020B0604020202020204" pitchFamily="34" charset="0"/>
              </a:rPr>
              <a:t>Staff do not need to hold any specific qualifications, but must have a full DBS.</a:t>
            </a:r>
          </a:p>
          <a:p>
            <a:r>
              <a:rPr lang="en-GB" sz="1600" dirty="0">
                <a:latin typeface="Arial" panose="020B0604020202020204" pitchFamily="34" charset="0"/>
                <a:cs typeface="Arial" panose="020B0604020202020204" pitchFamily="34" charset="0"/>
              </a:rPr>
              <a:t>The staff - child ratio is generally at the head teacher's discretion. However, there must be at least 2 staff members at each session. I would advise that at least 1 other member of staff if the group size exceeds 16.</a:t>
            </a:r>
          </a:p>
          <a:p>
            <a:r>
              <a:rPr lang="en-GB" sz="1600" dirty="0">
                <a:latin typeface="Arial" panose="020B0604020202020204" pitchFamily="34" charset="0"/>
                <a:cs typeface="Arial" panose="020B0604020202020204" pitchFamily="34" charset="0"/>
              </a:rPr>
              <a:t>Parents and Providers have the ‘right to request’ that a school considers the setting up and running of Wraparound Childcare, if there is sufficient demand. This request must be formally responded to by the governing body or school board.</a:t>
            </a:r>
          </a:p>
          <a:p>
            <a:r>
              <a:rPr lang="en-GB" sz="1600" dirty="0">
                <a:latin typeface="Arial" panose="020B0604020202020204" pitchFamily="34" charset="0"/>
                <a:cs typeface="Arial" panose="020B0604020202020204" pitchFamily="34" charset="0"/>
                <a:hlinkClick r:id="rId2"/>
              </a:rPr>
              <a:t>https://assets.publishing.service.gov.uk/government/uploads/system/uploads/attachment_data/file/778997/Rights_to_request_guidance-2019.pdf</a:t>
            </a:r>
            <a:endParaRPr lang="en-GB" sz="1600" dirty="0">
              <a:latin typeface="Arial" panose="020B0604020202020204" pitchFamily="34" charset="0"/>
              <a:cs typeface="Arial" panose="020B0604020202020204" pitchFamily="34" charset="0"/>
            </a:endParaRPr>
          </a:p>
          <a:p>
            <a:endParaRPr lang="en-GB" sz="1300" dirty="0"/>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63731"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61913103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5409" y="1011045"/>
            <a:ext cx="3277394"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20BF62-F11E-418D-B6EF-C076E4CE6356}"/>
              </a:ext>
            </a:extLst>
          </p:cNvPr>
          <p:cNvSpPr>
            <a:spLocks noGrp="1"/>
          </p:cNvSpPr>
          <p:nvPr>
            <p:ph type="title"/>
          </p:nvPr>
        </p:nvSpPr>
        <p:spPr>
          <a:xfrm>
            <a:off x="717619" y="1112969"/>
            <a:ext cx="1846112" cy="4166010"/>
          </a:xfrm>
        </p:spPr>
        <p:txBody>
          <a:bodyPr>
            <a:normAutofit/>
          </a:bodyPr>
          <a:lstStyle/>
          <a:p>
            <a:r>
              <a:rPr lang="en-GB" sz="2100" b="1" dirty="0">
                <a:solidFill>
                  <a:srgbClr val="FFFFFF"/>
                </a:solidFill>
                <a:latin typeface="Arial" panose="020B0604020202020204" pitchFamily="34" charset="0"/>
                <a:cs typeface="Arial" panose="020B0604020202020204" pitchFamily="34" charset="0"/>
              </a:rPr>
              <a:t>Wraparound childcare programme</a:t>
            </a:r>
            <a:br>
              <a:rPr lang="en-GB" sz="2100" b="1" dirty="0">
                <a:solidFill>
                  <a:srgbClr val="FFFFFF"/>
                </a:solidFill>
                <a:latin typeface="Arial" panose="020B0604020202020204" pitchFamily="34" charset="0"/>
                <a:cs typeface="Arial" panose="020B0604020202020204" pitchFamily="34" charset="0"/>
              </a:rPr>
            </a:br>
            <a:r>
              <a:rPr lang="en-GB" sz="2100" b="1" dirty="0">
                <a:solidFill>
                  <a:srgbClr val="FFFFFF"/>
                </a:solidFill>
                <a:latin typeface="Arial" panose="020B0604020202020204" pitchFamily="34" charset="0"/>
                <a:cs typeface="Arial" panose="020B0604020202020204" pitchFamily="34" charset="0"/>
              </a:rPr>
              <a:t>2024</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DCA42EAA-2471-4D3E-9C51-3E02296AC774}"/>
              </a:ext>
            </a:extLst>
          </p:cNvPr>
          <p:cNvSpPr>
            <a:spLocks noGrp="1"/>
          </p:cNvSpPr>
          <p:nvPr>
            <p:ph idx="1"/>
          </p:nvPr>
        </p:nvSpPr>
        <p:spPr>
          <a:xfrm>
            <a:off x="3995013" y="276725"/>
            <a:ext cx="4992575" cy="6292517"/>
          </a:xfrm>
        </p:spPr>
        <p:txBody>
          <a:bodyPr anchor="t">
            <a:normAutofit/>
          </a:bodyPr>
          <a:lstStyle/>
          <a:p>
            <a:pPr hangingPunct="0">
              <a:spcAft>
                <a:spcPts val="1500"/>
              </a:spcAft>
            </a:pPr>
            <a:r>
              <a:rPr lang="en-GB" sz="1400" dirty="0">
                <a:solidFill>
                  <a:srgbClr val="0B0C0C"/>
                </a:solidFill>
                <a:effectLst/>
                <a:latin typeface="Arial"/>
                <a:ea typeface="Calibri" panose="020F0502020204030204" pitchFamily="34" charset="0"/>
                <a:cs typeface="Arial"/>
              </a:rPr>
              <a:t>From September 2024, all Local authorities will be given grant funding to set up and develop ‘wraparound childcare’ outside of normal school hours, so that </a:t>
            </a:r>
            <a:r>
              <a:rPr lang="en-GB" sz="1400" u="sng" dirty="0">
                <a:solidFill>
                  <a:srgbClr val="0B0C0C"/>
                </a:solidFill>
                <a:effectLst/>
                <a:latin typeface="Arial"/>
                <a:ea typeface="Calibri" panose="020F0502020204030204" pitchFamily="34" charset="0"/>
                <a:cs typeface="Arial"/>
              </a:rPr>
              <a:t>all</a:t>
            </a:r>
            <a:r>
              <a:rPr lang="en-GB" sz="1400" dirty="0">
                <a:solidFill>
                  <a:srgbClr val="0B0C0C"/>
                </a:solidFill>
                <a:effectLst/>
                <a:latin typeface="Arial"/>
                <a:ea typeface="Calibri" panose="020F0502020204030204" pitchFamily="34" charset="0"/>
                <a:cs typeface="Arial"/>
              </a:rPr>
              <a:t> parents of school-age children including reception aged children and children with SEND, can access term time childcare in their local area, from 8am – 6pm. </a:t>
            </a:r>
            <a:r>
              <a:rPr lang="en-GB" sz="1400" dirty="0">
                <a:solidFill>
                  <a:srgbClr val="0B0C0C"/>
                </a:solidFill>
                <a:latin typeface="Arial"/>
                <a:cs typeface="Arial"/>
              </a:rPr>
              <a:t>Grant funding will be available until July 2026.</a:t>
            </a:r>
          </a:p>
          <a:p>
            <a:pPr hangingPunct="0">
              <a:spcAft>
                <a:spcPts val="1500"/>
              </a:spcAft>
            </a:pPr>
            <a:r>
              <a:rPr lang="en-GB" sz="1400" dirty="0">
                <a:solidFill>
                  <a:srgbClr val="0B0C0C"/>
                </a:solidFill>
                <a:effectLst/>
                <a:latin typeface="Arial"/>
                <a:ea typeface="Calibri" panose="020F0502020204030204" pitchFamily="34" charset="0"/>
                <a:cs typeface="Arial"/>
              </a:rPr>
              <a:t>DfE expect that by September 2026, most parents of primary school age children will be able to access before and after school care either directly by schools or by a private, voluntary or independent provider including childminders, or through a partnership between a school and a provider in their locality.</a:t>
            </a:r>
            <a:r>
              <a:rPr lang="en-GB" sz="1400" dirty="0">
                <a:solidFill>
                  <a:srgbClr val="0B0C0C"/>
                </a:solidFill>
                <a:latin typeface="Arial"/>
                <a:cs typeface="Arial"/>
              </a:rPr>
              <a:t> </a:t>
            </a:r>
            <a:r>
              <a:rPr lang="en-GB" sz="1400" u="sng" dirty="0">
                <a:solidFill>
                  <a:srgbClr val="0B0C0C"/>
                </a:solidFill>
                <a:latin typeface="Arial"/>
                <a:cs typeface="Arial"/>
              </a:rPr>
              <a:t>Wraparound childcare will be a charged for service. </a:t>
            </a:r>
          </a:p>
          <a:p>
            <a:pPr hangingPunct="0">
              <a:spcAft>
                <a:spcPts val="1500"/>
              </a:spcAft>
            </a:pPr>
            <a:r>
              <a:rPr lang="en-GB" sz="1400" dirty="0">
                <a:solidFill>
                  <a:srgbClr val="0B0C0C"/>
                </a:solidFill>
                <a:latin typeface="Arial"/>
                <a:cs typeface="Arial"/>
              </a:rPr>
              <a:t>Parents investing in a </a:t>
            </a:r>
            <a:r>
              <a:rPr lang="en-GB" sz="1400" b="1" dirty="0">
                <a:solidFill>
                  <a:srgbClr val="0B0C0C"/>
                </a:solidFill>
                <a:latin typeface="Arial"/>
                <a:cs typeface="Arial"/>
              </a:rPr>
              <a:t>Tax-free Childcare </a:t>
            </a:r>
            <a:r>
              <a:rPr lang="en-GB" sz="1400" dirty="0">
                <a:solidFill>
                  <a:srgbClr val="0B0C0C"/>
                </a:solidFill>
                <a:latin typeface="Arial"/>
                <a:cs typeface="Arial"/>
              </a:rPr>
              <a:t>account can use this to pay for Wraparound Childcare</a:t>
            </a:r>
          </a:p>
          <a:p>
            <a:pPr hangingPunct="0">
              <a:spcAft>
                <a:spcPts val="1500"/>
              </a:spcAft>
            </a:pPr>
            <a:r>
              <a:rPr lang="en-GB" sz="1400" dirty="0">
                <a:solidFill>
                  <a:srgbClr val="0B0C0C"/>
                </a:solidFill>
                <a:latin typeface="Arial"/>
                <a:cs typeface="Arial"/>
              </a:rPr>
              <a:t>The Local Authority will manage, allocate and monitor the grant funding for wraparound services which will be through an application process overseen by a wraparound steering group, to be established. </a:t>
            </a:r>
          </a:p>
          <a:p>
            <a:pPr hangingPunct="0">
              <a:spcAft>
                <a:spcPts val="1500"/>
              </a:spcAft>
            </a:pPr>
            <a:r>
              <a:rPr lang="en-GB" sz="1400" dirty="0">
                <a:solidFill>
                  <a:srgbClr val="0B0C0C"/>
                </a:solidFill>
                <a:latin typeface="Arial"/>
                <a:cs typeface="Arial"/>
              </a:rPr>
              <a:t>Dudley worked with and supported DfE as a Wraparound Pathfinder Authority with the development of guidance for all LAs. </a:t>
            </a:r>
            <a:endParaRPr lang="en-GB" sz="1300" dirty="0"/>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63731"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6388138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6891" y="1119031"/>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39950" y="1119031"/>
            <a:ext cx="2430380" cy="4064628"/>
          </a:xfrm>
        </p:spPr>
        <p:txBody>
          <a:bodyPr>
            <a:normAutofit/>
          </a:bodyPr>
          <a:lstStyle/>
          <a:p>
            <a:r>
              <a:rPr lang="en-GB" sz="3400" b="1" dirty="0">
                <a:solidFill>
                  <a:srgbClr val="FFFFFF"/>
                </a:solidFill>
                <a:latin typeface="Arial" panose="020B0604020202020204" pitchFamily="34" charset="0"/>
                <a:cs typeface="Arial" panose="020B0604020202020204" pitchFamily="34" charset="0"/>
              </a:rPr>
              <a:t>Early Education Funding rates and other funding 2023-2024</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6512790" y="941148"/>
            <a:ext cx="2240924"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536" y="4780992"/>
            <a:ext cx="409575"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p:cNvSpPr>
            <a:spLocks noGrp="1"/>
          </p:cNvSpPr>
          <p:nvPr>
            <p:ph idx="1"/>
          </p:nvPr>
        </p:nvSpPr>
        <p:spPr>
          <a:xfrm>
            <a:off x="3757346" y="581666"/>
            <a:ext cx="5152558" cy="5326592"/>
          </a:xfrm>
        </p:spPr>
        <p:txBody>
          <a:bodyPr>
            <a:noAutofit/>
          </a:bodyPr>
          <a:lstStyle/>
          <a:p>
            <a:r>
              <a:rPr lang="en-GB" sz="1600" dirty="0">
                <a:latin typeface="Arial" panose="020B0604020202020204" pitchFamily="34" charset="0"/>
                <a:cs typeface="Arial" panose="020B0604020202020204" pitchFamily="34" charset="0"/>
              </a:rPr>
              <a:t>All settings and providers including schools receive the same level of funding for early education places as follows:</a:t>
            </a:r>
          </a:p>
          <a:p>
            <a:r>
              <a:rPr lang="en-GB" sz="1600" dirty="0">
                <a:latin typeface="Arial" panose="020B0604020202020204" pitchFamily="34" charset="0"/>
                <a:cs typeface="Arial" panose="020B0604020202020204" pitchFamily="34" charset="0"/>
              </a:rPr>
              <a:t> 2yr olds = £X.XX per hour</a:t>
            </a:r>
          </a:p>
          <a:p>
            <a:r>
              <a:rPr lang="en-GB" sz="1600" dirty="0">
                <a:latin typeface="Arial" panose="020B0604020202020204" pitchFamily="34" charset="0"/>
                <a:cs typeface="Arial" panose="020B0604020202020204" pitchFamily="34" charset="0"/>
              </a:rPr>
              <a:t> 3 and 4yr olds = £X.XX per hour</a:t>
            </a:r>
          </a:p>
          <a:p>
            <a:pPr marL="0" indent="0">
              <a:buNone/>
            </a:pPr>
            <a:r>
              <a:rPr lang="en-GB" sz="1600" dirty="0">
                <a:latin typeface="Arial" panose="020B0604020202020204" pitchFamily="34" charset="0"/>
                <a:cs typeface="Arial" panose="020B0604020202020204" pitchFamily="34" charset="0"/>
              </a:rPr>
              <a:t>In addition, there are also several other funding streams available to support early years places</a:t>
            </a:r>
          </a:p>
          <a:p>
            <a:r>
              <a:rPr lang="en-GB" sz="1600" dirty="0">
                <a:latin typeface="Arial" panose="020B0604020202020204" pitchFamily="34" charset="0"/>
                <a:cs typeface="Arial" panose="020B0604020202020204" pitchFamily="34" charset="0"/>
              </a:rPr>
              <a:t>Early Years Pupil Premium (EYPP) for all 3 and 4yr  olds at 60pence per hour = £XXX per child per   academic year</a:t>
            </a:r>
          </a:p>
          <a:p>
            <a:r>
              <a:rPr lang="en-GB" sz="1600" dirty="0">
                <a:latin typeface="Arial" panose="020B0604020202020204" pitchFamily="34" charset="0"/>
                <a:cs typeface="Arial" panose="020B0604020202020204" pitchFamily="34" charset="0"/>
              </a:rPr>
              <a:t>Disadvantage lump sum an annual payment at XX pence per hour per child from disadvantage postcode</a:t>
            </a:r>
          </a:p>
          <a:p>
            <a:r>
              <a:rPr lang="en-GB" sz="1600" dirty="0">
                <a:latin typeface="Arial" panose="020B0604020202020204" pitchFamily="34" charset="0"/>
                <a:cs typeface="Arial" panose="020B0604020202020204" pitchFamily="34" charset="0"/>
              </a:rPr>
              <a:t>Disability Access Fund (DAF) a calendar year payment of £XXX for any child who has Disability Living Allowance in their own right.</a:t>
            </a:r>
          </a:p>
          <a:p>
            <a:r>
              <a:rPr lang="en-GB" sz="1600" dirty="0">
                <a:latin typeface="Arial" panose="020B0604020202020204" pitchFamily="34" charset="0"/>
                <a:cs typeface="Arial" panose="020B0604020202020204" pitchFamily="34" charset="0"/>
              </a:rPr>
              <a:t>Early Years Inclusion Funding (see slide)</a:t>
            </a:r>
          </a:p>
          <a:p>
            <a:pPr lvl="1">
              <a:buClr>
                <a:srgbClr val="002060"/>
              </a:buClr>
              <a:buFont typeface="Courier New" panose="02070309020205020404" pitchFamily="49" charset="0"/>
              <a:buChar char="o"/>
            </a:pP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577156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4F431E7-99D5-43D6-A17D-3B7AA97758EF}"/>
              </a:ext>
            </a:extLst>
          </p:cNvPr>
          <p:cNvSpPr>
            <a:spLocks noGrp="1"/>
          </p:cNvSpPr>
          <p:nvPr>
            <p:ph type="title"/>
          </p:nvPr>
        </p:nvSpPr>
        <p:spPr>
          <a:xfrm>
            <a:off x="630936" y="334644"/>
            <a:ext cx="7882128" cy="843706"/>
          </a:xfrm>
        </p:spPr>
        <p:txBody>
          <a:bodyPr anchor="ctr">
            <a:normAutofit fontScale="90000"/>
          </a:bodyPr>
          <a:lstStyle/>
          <a:p>
            <a:r>
              <a:rPr lang="en-GB" sz="3500" b="1" dirty="0">
                <a:latin typeface="Arial" panose="020B0604020202020204" pitchFamily="34" charset="0"/>
                <a:cs typeface="Arial" panose="020B0604020202020204" pitchFamily="34" charset="0"/>
              </a:rPr>
              <a:t>Early Years Inclusion Funding (EYIF) Eligibility</a:t>
            </a:r>
          </a:p>
        </p:txBody>
      </p:sp>
      <p:sp>
        <p:nvSpPr>
          <p:cNvPr id="11" name="Rectangle 10">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079" y="0"/>
            <a:ext cx="7879842"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0936" y="1512994"/>
            <a:ext cx="787984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5DE566F7-EDFD-F8DA-A2B7-14B002D83677}"/>
              </a:ext>
            </a:extLst>
          </p:cNvPr>
          <p:cNvGraphicFramePr>
            <a:graphicFrameLocks noGrp="1"/>
          </p:cNvGraphicFramePr>
          <p:nvPr>
            <p:ph idx="1"/>
            <p:extLst>
              <p:ext uri="{D42A27DB-BD31-4B8C-83A1-F6EECF244321}">
                <p14:modId xmlns:p14="http://schemas.microsoft.com/office/powerpoint/2010/main" val="3342544766"/>
              </p:ext>
            </p:extLst>
          </p:nvPr>
        </p:nvGraphicFramePr>
        <p:xfrm>
          <a:off x="628650" y="1178350"/>
          <a:ext cx="8362950" cy="54327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53952322"/>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4F431E7-99D5-43D6-A17D-3B7AA97758EF}"/>
              </a:ext>
            </a:extLst>
          </p:cNvPr>
          <p:cNvSpPr>
            <a:spLocks noGrp="1"/>
          </p:cNvSpPr>
          <p:nvPr>
            <p:ph type="title"/>
          </p:nvPr>
        </p:nvSpPr>
        <p:spPr>
          <a:xfrm>
            <a:off x="630936" y="334644"/>
            <a:ext cx="7882128" cy="843706"/>
          </a:xfrm>
        </p:spPr>
        <p:txBody>
          <a:bodyPr anchor="ctr">
            <a:normAutofit fontScale="90000"/>
          </a:bodyPr>
          <a:lstStyle/>
          <a:p>
            <a:r>
              <a:rPr lang="en-GB" sz="3500" b="1" dirty="0">
                <a:latin typeface="Arial" panose="020B0604020202020204" pitchFamily="34" charset="0"/>
                <a:cs typeface="Arial" panose="020B0604020202020204" pitchFamily="34" charset="0"/>
              </a:rPr>
              <a:t>Early Years Inclusion Funding (EYIF) Not Eligible</a:t>
            </a:r>
          </a:p>
        </p:txBody>
      </p:sp>
      <p:sp>
        <p:nvSpPr>
          <p:cNvPr id="11" name="Rectangle 10">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079" y="0"/>
            <a:ext cx="7879842"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0936" y="1512994"/>
            <a:ext cx="787984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5DE566F7-EDFD-F8DA-A2B7-14B002D83677}"/>
              </a:ext>
            </a:extLst>
          </p:cNvPr>
          <p:cNvGraphicFramePr>
            <a:graphicFrameLocks noGrp="1"/>
          </p:cNvGraphicFramePr>
          <p:nvPr>
            <p:ph idx="1"/>
            <p:extLst>
              <p:ext uri="{D42A27DB-BD31-4B8C-83A1-F6EECF244321}">
                <p14:modId xmlns:p14="http://schemas.microsoft.com/office/powerpoint/2010/main" val="2605372986"/>
              </p:ext>
            </p:extLst>
          </p:nvPr>
        </p:nvGraphicFramePr>
        <p:xfrm>
          <a:off x="628650" y="1296803"/>
          <a:ext cx="8362950" cy="54327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2262542"/>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6891" y="1119031"/>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DDBB3A6-72BD-498D-8F68-C0C15EA93AE1}"/>
              </a:ext>
            </a:extLst>
          </p:cNvPr>
          <p:cNvSpPr>
            <a:spLocks noGrp="1"/>
          </p:cNvSpPr>
          <p:nvPr>
            <p:ph type="title"/>
          </p:nvPr>
        </p:nvSpPr>
        <p:spPr>
          <a:xfrm>
            <a:off x="878305" y="1396686"/>
            <a:ext cx="2430380" cy="4064628"/>
          </a:xfrm>
        </p:spPr>
        <p:txBody>
          <a:bodyPr>
            <a:normAutofit/>
          </a:bodyPr>
          <a:lstStyle/>
          <a:p>
            <a:r>
              <a:rPr lang="en-GB" b="1">
                <a:solidFill>
                  <a:srgbClr val="FFFFFF"/>
                </a:solidFill>
                <a:latin typeface="Arial" panose="020B0604020202020204" pitchFamily="34" charset="0"/>
                <a:cs typeface="Arial" panose="020B0604020202020204" pitchFamily="34" charset="0"/>
              </a:rPr>
              <a:t>What next?</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6512790" y="941148"/>
            <a:ext cx="2240924"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536" y="4780992"/>
            <a:ext cx="409575"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B42276B9-B7B0-4FBC-A82D-CAEEC77F8679}"/>
              </a:ext>
            </a:extLst>
          </p:cNvPr>
          <p:cNvSpPr>
            <a:spLocks noGrp="1"/>
          </p:cNvSpPr>
          <p:nvPr>
            <p:ph idx="1"/>
          </p:nvPr>
        </p:nvSpPr>
        <p:spPr>
          <a:xfrm>
            <a:off x="4027613" y="393700"/>
            <a:ext cx="4749495" cy="6121399"/>
          </a:xfrm>
        </p:spPr>
        <p:txBody>
          <a:bodyPr>
            <a:normAutofit/>
          </a:bodyPr>
          <a:lstStyle/>
          <a:p>
            <a:r>
              <a:rPr lang="en-GB" sz="1800" dirty="0">
                <a:latin typeface="Arial" panose="020B0604020202020204" pitchFamily="34" charset="0"/>
                <a:cs typeface="Arial" panose="020B0604020202020204" pitchFamily="34" charset="0"/>
              </a:rPr>
              <a:t>If you want to discuss options for delivering early years or childcare provision, please contact your locality childcare development officer </a:t>
            </a:r>
          </a:p>
          <a:p>
            <a:r>
              <a:rPr lang="en-GB" sz="1800" dirty="0">
                <a:latin typeface="Arial" panose="020B0604020202020204" pitchFamily="34" charset="0"/>
                <a:cs typeface="Arial" panose="020B0604020202020204" pitchFamily="34" charset="0"/>
              </a:rPr>
              <a:t>Debbie Hayley – </a:t>
            </a:r>
            <a:r>
              <a:rPr lang="en-GB" sz="1800" b="1" dirty="0">
                <a:latin typeface="Arial" panose="020B0604020202020204" pitchFamily="34" charset="0"/>
                <a:cs typeface="Arial" panose="020B0604020202020204" pitchFamily="34" charset="0"/>
              </a:rPr>
              <a:t>Brierley Hill </a:t>
            </a:r>
            <a:r>
              <a:rPr lang="en-GB" sz="1800"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01384 813383 </a:t>
            </a:r>
          </a:p>
          <a:p>
            <a:r>
              <a:rPr lang="en-GB" sz="1800" dirty="0">
                <a:latin typeface="Arial" panose="020B0604020202020204" pitchFamily="34" charset="0"/>
                <a:cs typeface="Arial" panose="020B0604020202020204" pitchFamily="34" charset="0"/>
              </a:rPr>
              <a:t>Rachael Layton – </a:t>
            </a:r>
            <a:r>
              <a:rPr lang="en-GB" sz="1800" b="1" dirty="0">
                <a:latin typeface="Arial" panose="020B0604020202020204" pitchFamily="34" charset="0"/>
                <a:cs typeface="Arial" panose="020B0604020202020204" pitchFamily="34" charset="0"/>
              </a:rPr>
              <a:t>Halesowen </a:t>
            </a:r>
            <a:r>
              <a:rPr lang="en-GB" sz="1800"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01384 813964 </a:t>
            </a:r>
          </a:p>
          <a:p>
            <a:r>
              <a:rPr lang="en-GB" sz="1800" dirty="0">
                <a:latin typeface="Arial" panose="020B0604020202020204" pitchFamily="34" charset="0"/>
                <a:cs typeface="Arial" panose="020B0604020202020204" pitchFamily="34" charset="0"/>
              </a:rPr>
              <a:t>Joanne Blakemore – </a:t>
            </a:r>
            <a:r>
              <a:rPr lang="en-GB" sz="1800" b="1" dirty="0">
                <a:latin typeface="Arial" panose="020B0604020202020204" pitchFamily="34" charset="0"/>
                <a:cs typeface="Arial" panose="020B0604020202020204" pitchFamily="34" charset="0"/>
              </a:rPr>
              <a:t>Dudley North </a:t>
            </a:r>
            <a:r>
              <a:rPr lang="en-GB" sz="1800"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01384 818081</a:t>
            </a:r>
          </a:p>
          <a:p>
            <a:r>
              <a:rPr lang="en-GB" sz="1800" dirty="0">
                <a:latin typeface="Arial" panose="020B0604020202020204" pitchFamily="34" charset="0"/>
                <a:cs typeface="Arial" panose="020B0604020202020204" pitchFamily="34" charset="0"/>
              </a:rPr>
              <a:t>Charlotte Swann – </a:t>
            </a:r>
            <a:r>
              <a:rPr lang="en-GB" sz="1800" b="1" dirty="0">
                <a:latin typeface="Arial" panose="020B0604020202020204" pitchFamily="34" charset="0"/>
                <a:cs typeface="Arial" panose="020B0604020202020204" pitchFamily="34" charset="0"/>
              </a:rPr>
              <a:t>Dudley Central </a:t>
            </a:r>
            <a:r>
              <a:rPr lang="en-GB" sz="1800"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01384 813292 </a:t>
            </a:r>
          </a:p>
          <a:p>
            <a:r>
              <a:rPr lang="en-GB" sz="1800" dirty="0">
                <a:latin typeface="Arial" panose="020B0604020202020204" pitchFamily="34" charset="0"/>
                <a:cs typeface="Arial" panose="020B0604020202020204" pitchFamily="34" charset="0"/>
              </a:rPr>
              <a:t>Lisa Portman –</a:t>
            </a:r>
            <a:r>
              <a:rPr lang="en-GB" sz="1800" b="1" dirty="0">
                <a:latin typeface="Arial" panose="020B0604020202020204" pitchFamily="34" charset="0"/>
                <a:cs typeface="Arial" panose="020B0604020202020204" pitchFamily="34" charset="0"/>
              </a:rPr>
              <a:t>Stourbridge </a:t>
            </a:r>
            <a:r>
              <a:rPr lang="en-GB" sz="1800"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01384 813852 </a:t>
            </a:r>
          </a:p>
          <a:p>
            <a:pPr marL="0" indent="0">
              <a:buNone/>
            </a:pPr>
            <a:r>
              <a:rPr lang="en-GB" sz="1800" dirty="0">
                <a:latin typeface="Arial" panose="020B0604020202020204" pitchFamily="34" charset="0"/>
                <a:cs typeface="Arial" panose="020B0604020202020204" pitchFamily="34" charset="0"/>
              </a:rPr>
              <a:t>Or, </a:t>
            </a:r>
          </a:p>
          <a:p>
            <a:r>
              <a:rPr lang="it-IT" sz="1800" dirty="0">
                <a:latin typeface="Arial" panose="020B0604020202020204" pitchFamily="34" charset="0"/>
                <a:cs typeface="Arial" panose="020B0604020202020204" pitchFamily="34" charset="0"/>
              </a:rPr>
              <a:t>Donna Farnell – Team Lead, Early Years and Childcare –  </a:t>
            </a:r>
            <a:r>
              <a:rPr lang="it-IT" sz="2000" dirty="0">
                <a:latin typeface="Arial" panose="020B0604020202020204" pitchFamily="34" charset="0"/>
                <a:cs typeface="Arial" panose="020B0604020202020204" pitchFamily="34" charset="0"/>
              </a:rPr>
              <a:t>01384 814373 </a:t>
            </a: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4161367"/>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079" y="0"/>
            <a:ext cx="7879842"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0936" y="1512994"/>
            <a:ext cx="787984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0CE7F588-0F87-03AA-C41B-D3CBCF9C1812}"/>
              </a:ext>
            </a:extLst>
          </p:cNvPr>
          <p:cNvGraphicFramePr>
            <a:graphicFrameLocks noGrp="1"/>
          </p:cNvGraphicFramePr>
          <p:nvPr>
            <p:ph idx="1"/>
            <p:extLst>
              <p:ext uri="{D42A27DB-BD31-4B8C-83A1-F6EECF244321}">
                <p14:modId xmlns:p14="http://schemas.microsoft.com/office/powerpoint/2010/main" val="502758738"/>
              </p:ext>
            </p:extLst>
          </p:nvPr>
        </p:nvGraphicFramePr>
        <p:xfrm>
          <a:off x="628650" y="1737360"/>
          <a:ext cx="7879842" cy="4535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0273746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78B9DC-34A9-4282-9566-794A88FDD6C8}"/>
              </a:ext>
            </a:extLst>
          </p:cNvPr>
          <p:cNvSpPr>
            <a:spLocks noGrp="1"/>
          </p:cNvSpPr>
          <p:nvPr>
            <p:ph type="title"/>
          </p:nvPr>
        </p:nvSpPr>
        <p:spPr>
          <a:xfrm>
            <a:off x="630936" y="256032"/>
            <a:ext cx="7879842" cy="1014984"/>
          </a:xfrm>
        </p:spPr>
        <p:txBody>
          <a:bodyPr anchor="b">
            <a:normAutofit/>
          </a:bodyPr>
          <a:lstStyle/>
          <a:p>
            <a:r>
              <a:rPr lang="en-GB" sz="3100" b="1" dirty="0">
                <a:latin typeface="Arial" panose="020B0604020202020204" pitchFamily="34" charset="0"/>
                <a:cs typeface="Arial" panose="020B0604020202020204" pitchFamily="34" charset="0"/>
              </a:rPr>
              <a:t>Legislative framework – Childcare Act 2006 and 2016</a:t>
            </a:r>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464" y="1634502"/>
            <a:ext cx="7838694"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630936" y="1538176"/>
            <a:ext cx="1405092"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7FCEB832-5948-4EEA-7E8F-D6D8350C6F60}"/>
              </a:ext>
            </a:extLst>
          </p:cNvPr>
          <p:cNvGraphicFramePr>
            <a:graphicFrameLocks noGrp="1"/>
          </p:cNvGraphicFramePr>
          <p:nvPr>
            <p:ph idx="1"/>
            <p:extLst>
              <p:ext uri="{D42A27DB-BD31-4B8C-83A1-F6EECF244321}">
                <p14:modId xmlns:p14="http://schemas.microsoft.com/office/powerpoint/2010/main" val="3648448055"/>
              </p:ext>
            </p:extLst>
          </p:nvPr>
        </p:nvGraphicFramePr>
        <p:xfrm>
          <a:off x="628650" y="1926266"/>
          <a:ext cx="78867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7951200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159A9B3-80BA-47A1-85A1-8A254050DC81}"/>
              </a:ext>
            </a:extLst>
          </p:cNvPr>
          <p:cNvSpPr>
            <a:spLocks noGrp="1"/>
          </p:cNvSpPr>
          <p:nvPr>
            <p:ph type="title"/>
          </p:nvPr>
        </p:nvSpPr>
        <p:spPr>
          <a:xfrm>
            <a:off x="630936" y="256032"/>
            <a:ext cx="7879842" cy="1014984"/>
          </a:xfrm>
        </p:spPr>
        <p:txBody>
          <a:bodyPr anchor="b">
            <a:normAutofit/>
          </a:bodyPr>
          <a:lstStyle/>
          <a:p>
            <a:r>
              <a:rPr lang="en-GB" sz="3700" b="1">
                <a:latin typeface="Arial" panose="020B0604020202020204" pitchFamily="34" charset="0"/>
                <a:cs typeface="Arial" panose="020B0604020202020204" pitchFamily="34" charset="0"/>
              </a:rPr>
              <a:t>Legislative framework - continued</a:t>
            </a:r>
            <a:endParaRPr lang="en-GB" sz="3700"/>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464" y="1634502"/>
            <a:ext cx="7838694"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630936" y="1538176"/>
            <a:ext cx="1405092"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910AC22E-B396-A034-C3F0-CADBED0D3F78}"/>
              </a:ext>
            </a:extLst>
          </p:cNvPr>
          <p:cNvGraphicFramePr>
            <a:graphicFrameLocks noGrp="1"/>
          </p:cNvGraphicFramePr>
          <p:nvPr>
            <p:ph idx="1"/>
            <p:extLst>
              <p:ext uri="{D42A27DB-BD31-4B8C-83A1-F6EECF244321}">
                <p14:modId xmlns:p14="http://schemas.microsoft.com/office/powerpoint/2010/main" val="1790998611"/>
              </p:ext>
            </p:extLst>
          </p:nvPr>
        </p:nvGraphicFramePr>
        <p:xfrm>
          <a:off x="381000" y="1744316"/>
          <a:ext cx="8432800" cy="45394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4899484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BEAE0C-AF2C-41F1-BFC1-970464A97598}"/>
              </a:ext>
            </a:extLst>
          </p:cNvPr>
          <p:cNvSpPr>
            <a:spLocks noGrp="1"/>
          </p:cNvSpPr>
          <p:nvPr>
            <p:ph type="title"/>
          </p:nvPr>
        </p:nvSpPr>
        <p:spPr>
          <a:xfrm>
            <a:off x="515125" y="1153572"/>
            <a:ext cx="2400300" cy="4461163"/>
          </a:xfrm>
        </p:spPr>
        <p:txBody>
          <a:bodyPr>
            <a:normAutofit/>
          </a:bodyPr>
          <a:lstStyle/>
          <a:p>
            <a:r>
              <a:rPr lang="en-GB" sz="3400" b="1">
                <a:solidFill>
                  <a:srgbClr val="FFFFFF"/>
                </a:solidFill>
                <a:latin typeface="Arial" panose="020B0604020202020204" pitchFamily="34" charset="0"/>
                <a:cs typeface="Arial" panose="020B0604020202020204" pitchFamily="34" charset="0"/>
              </a:rPr>
              <a:t>The Ofsted Early Years Register - when schools </a:t>
            </a:r>
            <a:r>
              <a:rPr lang="en-GB" sz="3400" b="1" u="sng">
                <a:solidFill>
                  <a:srgbClr val="FFFFFF"/>
                </a:solidFill>
                <a:latin typeface="Arial" panose="020B0604020202020204" pitchFamily="34" charset="0"/>
                <a:cs typeface="Arial" panose="020B0604020202020204" pitchFamily="34" charset="0"/>
              </a:rPr>
              <a:t>must</a:t>
            </a:r>
            <a:r>
              <a:rPr lang="en-GB" sz="3400" b="1">
                <a:solidFill>
                  <a:srgbClr val="FFFFFF"/>
                </a:solidFill>
                <a:latin typeface="Arial" panose="020B0604020202020204" pitchFamily="34" charset="0"/>
                <a:cs typeface="Arial" panose="020B0604020202020204" pitchFamily="34" charset="0"/>
              </a:rPr>
              <a:t> register</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A66CC08-1F7E-4D5B-A54B-2361683CF426}"/>
              </a:ext>
            </a:extLst>
          </p:cNvPr>
          <p:cNvSpPr>
            <a:spLocks noGrp="1"/>
          </p:cNvSpPr>
          <p:nvPr>
            <p:ph idx="1"/>
          </p:nvPr>
        </p:nvSpPr>
        <p:spPr>
          <a:xfrm>
            <a:off x="3335481" y="591344"/>
            <a:ext cx="5179868" cy="5585619"/>
          </a:xfrm>
        </p:spPr>
        <p:txBody>
          <a:bodyPr anchor="ctr">
            <a:noAutofit/>
          </a:bodyPr>
          <a:lstStyle/>
          <a:p>
            <a:pPr marL="0" indent="0">
              <a:buNone/>
            </a:pPr>
            <a:r>
              <a:rPr lang="en-GB" sz="1800" b="1" dirty="0">
                <a:latin typeface="Arial" panose="020B0604020202020204" pitchFamily="34" charset="0"/>
                <a:cs typeface="Arial" panose="020B0604020202020204" pitchFamily="34" charset="0"/>
              </a:rPr>
              <a:t>Early Years Register</a:t>
            </a:r>
          </a:p>
          <a:p>
            <a:pPr marL="0" indent="0">
              <a:buNone/>
            </a:pPr>
            <a:r>
              <a:rPr lang="en-GB" sz="1800" dirty="0">
                <a:latin typeface="Arial" panose="020B0604020202020204" pitchFamily="34" charset="0"/>
                <a:cs typeface="Arial" panose="020B0604020202020204" pitchFamily="34" charset="0"/>
              </a:rPr>
              <a:t>Your school must register any early year's provision if it is:</a:t>
            </a:r>
          </a:p>
          <a:p>
            <a:r>
              <a:rPr lang="en-GB" sz="1800" dirty="0">
                <a:latin typeface="Arial" panose="020B0604020202020204" pitchFamily="34" charset="0"/>
                <a:cs typeface="Arial" panose="020B0604020202020204" pitchFamily="34" charset="0"/>
              </a:rPr>
              <a:t>for children aged from birth to under two years and at least one child attends for more than two hours a day</a:t>
            </a:r>
          </a:p>
          <a:p>
            <a:pPr marL="0" indent="0">
              <a:buNone/>
            </a:pPr>
            <a:r>
              <a:rPr lang="en-GB" sz="1800" dirty="0">
                <a:latin typeface="Arial" panose="020B0604020202020204" pitchFamily="34" charset="0"/>
                <a:cs typeface="Arial" panose="020B0604020202020204" pitchFamily="34" charset="0"/>
              </a:rPr>
              <a:t> or,</a:t>
            </a:r>
          </a:p>
          <a:p>
            <a:r>
              <a:rPr lang="en-GB" sz="1800" dirty="0">
                <a:latin typeface="Arial" panose="020B0604020202020204" pitchFamily="34" charset="0"/>
                <a:cs typeface="Arial" panose="020B0604020202020204" pitchFamily="34" charset="0"/>
              </a:rPr>
              <a:t>only for children who are not pupils at the school, such as a separate pre-school, a day nursery for children of staff members or a day nursery in a children’s centre managed by the school’s governing body (it does not have to be on the school premises to be managed directly by the school’s governing body).</a:t>
            </a:r>
          </a:p>
          <a:p>
            <a:r>
              <a:rPr lang="en-GB" sz="1800" dirty="0">
                <a:latin typeface="Arial" panose="020B0604020202020204" pitchFamily="34" charset="0"/>
                <a:cs typeface="Arial" panose="020B0604020202020204" pitchFamily="34" charset="0"/>
              </a:rPr>
              <a:t>You must register with Ofsted if you are a school that admits children to their register who are not yet two-years-old.</a:t>
            </a:r>
          </a:p>
          <a:p>
            <a:r>
              <a:rPr lang="en-GB" sz="1800" dirty="0">
                <a:latin typeface="Arial" panose="020B0604020202020204" pitchFamily="34" charset="0"/>
                <a:cs typeface="Arial" panose="020B0604020202020204" pitchFamily="34" charset="0"/>
              </a:rPr>
              <a:t>In all cases, whether or not you are required to register, you must deliver the early years foundation stage (EYFS) for children in the early years age group, including all care provision outside of the school day this is known as wrap-around care.</a:t>
            </a:r>
          </a:p>
        </p:txBody>
      </p:sp>
    </p:spTree>
    <p:extLst>
      <p:ext uri="{BB962C8B-B14F-4D97-AF65-F5344CB8AC3E}">
        <p14:creationId xmlns:p14="http://schemas.microsoft.com/office/powerpoint/2010/main" val="270360769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B8FEDB-FEFC-4964-A8A8-8103BE627C1C}"/>
              </a:ext>
            </a:extLst>
          </p:cNvPr>
          <p:cNvSpPr>
            <a:spLocks noGrp="1"/>
          </p:cNvSpPr>
          <p:nvPr>
            <p:ph type="title"/>
          </p:nvPr>
        </p:nvSpPr>
        <p:spPr>
          <a:xfrm>
            <a:off x="47259" y="505326"/>
            <a:ext cx="1866494" cy="5715000"/>
          </a:xfrm>
        </p:spPr>
        <p:txBody>
          <a:bodyPr>
            <a:normAutofit/>
          </a:bodyPr>
          <a:lstStyle/>
          <a:p>
            <a:r>
              <a:rPr lang="en-GB" sz="2000" b="1" dirty="0">
                <a:solidFill>
                  <a:srgbClr val="FFFFFF"/>
                </a:solidFill>
                <a:latin typeface="Arial" panose="020B0604020202020204" pitchFamily="34" charset="0"/>
                <a:cs typeface="Arial" panose="020B0604020202020204" pitchFamily="34" charset="0"/>
              </a:rPr>
              <a:t>Staff ratios and qualifications early years provision for 3-year-olds in school</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aphicFrame>
        <p:nvGraphicFramePr>
          <p:cNvPr id="5" name="Table 5">
            <a:extLst>
              <a:ext uri="{FF2B5EF4-FFF2-40B4-BE49-F238E27FC236}">
                <a16:creationId xmlns:a16="http://schemas.microsoft.com/office/drawing/2014/main" id="{E3BD6CCB-8877-B108-0FCD-7E3292BFCDAD}"/>
              </a:ext>
            </a:extLst>
          </p:cNvPr>
          <p:cNvGraphicFramePr>
            <a:graphicFrameLocks noGrp="1"/>
          </p:cNvGraphicFramePr>
          <p:nvPr>
            <p:ph idx="1"/>
            <p:extLst>
              <p:ext uri="{D42A27DB-BD31-4B8C-83A1-F6EECF244321}">
                <p14:modId xmlns:p14="http://schemas.microsoft.com/office/powerpoint/2010/main" val="941958564"/>
              </p:ext>
            </p:extLst>
          </p:nvPr>
        </p:nvGraphicFramePr>
        <p:xfrm>
          <a:off x="1780676" y="10208"/>
          <a:ext cx="7076454" cy="7406640"/>
        </p:xfrm>
        <a:graphic>
          <a:graphicData uri="http://schemas.openxmlformats.org/drawingml/2006/table">
            <a:tbl>
              <a:tblPr firstRow="1" bandRow="1">
                <a:tableStyleId>{21E4AEA4-8DFA-4A89-87EB-49C32662AFE0}</a:tableStyleId>
              </a:tblPr>
              <a:tblGrid>
                <a:gridCol w="1089670">
                  <a:extLst>
                    <a:ext uri="{9D8B030D-6E8A-4147-A177-3AD203B41FA5}">
                      <a16:colId xmlns:a16="http://schemas.microsoft.com/office/drawing/2014/main" val="3652663834"/>
                    </a:ext>
                  </a:extLst>
                </a:gridCol>
                <a:gridCol w="2510192">
                  <a:extLst>
                    <a:ext uri="{9D8B030D-6E8A-4147-A177-3AD203B41FA5}">
                      <a16:colId xmlns:a16="http://schemas.microsoft.com/office/drawing/2014/main" val="2031189779"/>
                    </a:ext>
                  </a:extLst>
                </a:gridCol>
                <a:gridCol w="1771135">
                  <a:extLst>
                    <a:ext uri="{9D8B030D-6E8A-4147-A177-3AD203B41FA5}">
                      <a16:colId xmlns:a16="http://schemas.microsoft.com/office/drawing/2014/main" val="1159739560"/>
                    </a:ext>
                  </a:extLst>
                </a:gridCol>
                <a:gridCol w="1705457">
                  <a:extLst>
                    <a:ext uri="{9D8B030D-6E8A-4147-A177-3AD203B41FA5}">
                      <a16:colId xmlns:a16="http://schemas.microsoft.com/office/drawing/2014/main" val="711013944"/>
                    </a:ext>
                  </a:extLst>
                </a:gridCol>
              </a:tblGrid>
              <a:tr h="591674">
                <a:tc>
                  <a:txBody>
                    <a:bodyPr/>
                    <a:lstStyle/>
                    <a:p>
                      <a:endParaRPr lang="en-GB" sz="1200"/>
                    </a:p>
                  </a:txBody>
                  <a:tcPr/>
                </a:tc>
                <a:tc>
                  <a:txBody>
                    <a:bodyPr/>
                    <a:lstStyle/>
                    <a:p>
                      <a:r>
                        <a:rPr lang="en-GB" sz="1200" dirty="0"/>
                        <a:t>Maintained nursery schools and nursery classes in maintained schools</a:t>
                      </a:r>
                    </a:p>
                  </a:txBody>
                  <a:tcPr/>
                </a:tc>
                <a:tc>
                  <a:txBody>
                    <a:bodyPr/>
                    <a:lstStyle/>
                    <a:p>
                      <a:r>
                        <a:rPr lang="en-GB" sz="1200" dirty="0"/>
                        <a:t>Maintained school governor-run (s27) provision </a:t>
                      </a:r>
                    </a:p>
                  </a:txBody>
                  <a:tcPr/>
                </a:tc>
                <a:tc>
                  <a:txBody>
                    <a:bodyPr/>
                    <a:lstStyle/>
                    <a:p>
                      <a:r>
                        <a:rPr lang="en-GB" sz="1200" dirty="0"/>
                        <a:t>Academies, Free schools and Independent schools </a:t>
                      </a:r>
                    </a:p>
                  </a:txBody>
                  <a:tcPr/>
                </a:tc>
                <a:extLst>
                  <a:ext uri="{0D108BD9-81ED-4DB2-BD59-A6C34878D82A}">
                    <a16:rowId xmlns:a16="http://schemas.microsoft.com/office/drawing/2014/main" val="749453073"/>
                  </a:ext>
                </a:extLst>
              </a:tr>
              <a:tr h="760724">
                <a:tc>
                  <a:txBody>
                    <a:bodyPr/>
                    <a:lstStyle/>
                    <a:p>
                      <a:r>
                        <a:rPr lang="en-GB" sz="1200" b="1" dirty="0"/>
                        <a:t>Learning and Development Requirements of EYFS</a:t>
                      </a:r>
                    </a:p>
                  </a:txBody>
                  <a:tcPr/>
                </a:tc>
                <a:tc>
                  <a:txBody>
                    <a:bodyPr/>
                    <a:lstStyle/>
                    <a:p>
                      <a:r>
                        <a:rPr lang="en-GB" sz="1200" dirty="0"/>
                        <a:t>Yes</a:t>
                      </a:r>
                    </a:p>
                  </a:txBody>
                  <a:tcPr/>
                </a:tc>
                <a:tc>
                  <a:txBody>
                    <a:bodyPr/>
                    <a:lstStyle/>
                    <a:p>
                      <a:r>
                        <a:rPr lang="en-GB" sz="1200" dirty="0"/>
                        <a:t>Yes</a:t>
                      </a:r>
                    </a:p>
                  </a:txBody>
                  <a:tcPr/>
                </a:tc>
                <a:tc>
                  <a:txBody>
                    <a:bodyPr/>
                    <a:lstStyle/>
                    <a:p>
                      <a:r>
                        <a:rPr lang="en-GB" sz="1200" dirty="0"/>
                        <a:t>Yes</a:t>
                      </a:r>
                    </a:p>
                  </a:txBody>
                  <a:tcPr/>
                </a:tc>
                <a:extLst>
                  <a:ext uri="{0D108BD9-81ED-4DB2-BD59-A6C34878D82A}">
                    <a16:rowId xmlns:a16="http://schemas.microsoft.com/office/drawing/2014/main" val="1928293194"/>
                  </a:ext>
                </a:extLst>
              </a:tr>
              <a:tr h="422624">
                <a:tc>
                  <a:txBody>
                    <a:bodyPr/>
                    <a:lstStyle/>
                    <a:p>
                      <a:r>
                        <a:rPr lang="en-GB" sz="1200" b="1" dirty="0"/>
                        <a:t>Inspection</a:t>
                      </a:r>
                    </a:p>
                  </a:txBody>
                  <a:tcPr/>
                </a:tc>
                <a:tc>
                  <a:txBody>
                    <a:bodyPr/>
                    <a:lstStyle/>
                    <a:p>
                      <a:r>
                        <a:rPr lang="en-GB" sz="1200" dirty="0"/>
                        <a:t>Ofsted</a:t>
                      </a:r>
                    </a:p>
                  </a:txBody>
                  <a:tcPr/>
                </a:tc>
                <a:tc>
                  <a:txBody>
                    <a:bodyPr/>
                    <a:lstStyle/>
                    <a:p>
                      <a:r>
                        <a:rPr lang="en-GB" sz="1200" dirty="0"/>
                        <a:t>Ofsted as part of the main school inspection</a:t>
                      </a:r>
                    </a:p>
                  </a:txBody>
                  <a:tcPr/>
                </a:tc>
                <a:tc>
                  <a:txBody>
                    <a:bodyPr/>
                    <a:lstStyle/>
                    <a:p>
                      <a:r>
                        <a:rPr lang="en-GB" sz="1200" dirty="0"/>
                        <a:t>Ofsted</a:t>
                      </a:r>
                    </a:p>
                  </a:txBody>
                  <a:tcPr/>
                </a:tc>
                <a:extLst>
                  <a:ext uri="{0D108BD9-81ED-4DB2-BD59-A6C34878D82A}">
                    <a16:rowId xmlns:a16="http://schemas.microsoft.com/office/drawing/2014/main" val="1126651773"/>
                  </a:ext>
                </a:extLst>
              </a:tr>
              <a:tr h="3127419">
                <a:tc>
                  <a:txBody>
                    <a:bodyPr/>
                    <a:lstStyle/>
                    <a:p>
                      <a:r>
                        <a:rPr lang="en-GB" sz="1200" b="1" dirty="0"/>
                        <a:t>Ratios and qualifications</a:t>
                      </a:r>
                    </a:p>
                  </a:txBody>
                  <a:tcPr/>
                </a:tc>
                <a:tc>
                  <a:txBody>
                    <a:bodyPr/>
                    <a:lstStyle/>
                    <a:p>
                      <a:r>
                        <a:rPr lang="en-GB" sz="1200" b="1" dirty="0"/>
                        <a:t>Ratio: 1:13 </a:t>
                      </a:r>
                    </a:p>
                    <a:p>
                      <a:r>
                        <a:rPr lang="en-GB" sz="1200" dirty="0"/>
                        <a:t>• One member of staff must be ‘schoolteacher’</a:t>
                      </a:r>
                    </a:p>
                    <a:p>
                      <a:r>
                        <a:rPr lang="en-GB" sz="1200" dirty="0"/>
                        <a:t> • At least one other member of staff must have L3 </a:t>
                      </a:r>
                    </a:p>
                    <a:p>
                      <a:r>
                        <a:rPr lang="en-GB" sz="1200" dirty="0"/>
                        <a:t>• Qualifications of additional staff left to provider</a:t>
                      </a:r>
                    </a:p>
                  </a:txBody>
                  <a:tcPr/>
                </a:tc>
                <a:tc>
                  <a:txBody>
                    <a:bodyPr/>
                    <a:lstStyle/>
                    <a:p>
                      <a:r>
                        <a:rPr lang="en-GB" sz="1200" dirty="0"/>
                        <a:t>Ratio: if </a:t>
                      </a:r>
                      <a:r>
                        <a:rPr lang="en-GB" sz="1200" u="sng" dirty="0"/>
                        <a:t>no</a:t>
                      </a:r>
                      <a:r>
                        <a:rPr lang="en-GB" sz="1200" dirty="0"/>
                        <a:t> registered pupils are present and QTS, EYPS or EYT or other suitable L6 working directly with children then </a:t>
                      </a:r>
                      <a:r>
                        <a:rPr lang="en-GB" sz="1200" b="1" dirty="0"/>
                        <a:t>1:13</a:t>
                      </a:r>
                      <a:r>
                        <a:rPr lang="en-GB" sz="1200" dirty="0"/>
                        <a:t> </a:t>
                      </a:r>
                    </a:p>
                    <a:p>
                      <a:r>
                        <a:rPr lang="en-GB" sz="1200" dirty="0"/>
                        <a:t>• One member holding relevant L6 </a:t>
                      </a:r>
                    </a:p>
                    <a:p>
                      <a:r>
                        <a:rPr lang="en-GB" sz="1200" dirty="0"/>
                        <a:t>• At least one other staff member must have L3 </a:t>
                      </a:r>
                    </a:p>
                    <a:p>
                      <a:endParaRPr lang="en-GB" sz="1200" dirty="0"/>
                    </a:p>
                    <a:p>
                      <a:r>
                        <a:rPr lang="en-GB" sz="1200" dirty="0"/>
                        <a:t>If no listed L6 present, then </a:t>
                      </a:r>
                      <a:r>
                        <a:rPr lang="en-GB" sz="1200" b="0" dirty="0"/>
                        <a:t>ratio</a:t>
                      </a:r>
                      <a:r>
                        <a:rPr lang="en-GB" sz="1200" b="1" dirty="0"/>
                        <a:t> 1:8</a:t>
                      </a:r>
                    </a:p>
                    <a:p>
                      <a:r>
                        <a:rPr lang="en-GB" sz="1200" dirty="0"/>
                        <a:t> • One member holding relevant L3 </a:t>
                      </a:r>
                    </a:p>
                    <a:p>
                      <a:r>
                        <a:rPr lang="en-GB" sz="1200" dirty="0"/>
                        <a:t>• At least half of all other staff must hold relevant L2</a:t>
                      </a:r>
                    </a:p>
                  </a:txBody>
                  <a:tcPr/>
                </a:tc>
                <a:tc>
                  <a:txBody>
                    <a:bodyPr/>
                    <a:lstStyle/>
                    <a:p>
                      <a:r>
                        <a:rPr lang="en-GB" sz="1200" dirty="0"/>
                        <a:t>Ratio: if </a:t>
                      </a:r>
                      <a:r>
                        <a:rPr lang="en-GB" sz="1200" u="sng" dirty="0"/>
                        <a:t>no</a:t>
                      </a:r>
                      <a:r>
                        <a:rPr lang="en-GB" sz="1200" dirty="0"/>
                        <a:t> registered pupils are present and QTS, EYPS or EYT or other suitable L6 working directly with children then</a:t>
                      </a:r>
                      <a:r>
                        <a:rPr lang="en-GB" sz="1200" b="1" dirty="0"/>
                        <a:t> 1:13 </a:t>
                      </a:r>
                    </a:p>
                    <a:p>
                      <a:r>
                        <a:rPr lang="en-GB" sz="1200" dirty="0"/>
                        <a:t>• One member holding relevant L6 </a:t>
                      </a:r>
                    </a:p>
                    <a:p>
                      <a:r>
                        <a:rPr lang="en-GB" sz="1200" dirty="0"/>
                        <a:t>• At least one other staff member must have L3 </a:t>
                      </a:r>
                    </a:p>
                    <a:p>
                      <a:endParaRPr lang="en-GB" sz="1200" dirty="0"/>
                    </a:p>
                    <a:p>
                      <a:r>
                        <a:rPr lang="en-GB" sz="1200" dirty="0"/>
                        <a:t>If no listed L6 present, then ratio </a:t>
                      </a:r>
                      <a:r>
                        <a:rPr lang="en-GB" sz="1200" b="1" dirty="0"/>
                        <a:t>1:8</a:t>
                      </a:r>
                      <a:r>
                        <a:rPr lang="en-GB" sz="1200" dirty="0"/>
                        <a:t> </a:t>
                      </a:r>
                    </a:p>
                    <a:p>
                      <a:r>
                        <a:rPr lang="en-GB" sz="1200" dirty="0"/>
                        <a:t>• One member holding relevant L3 </a:t>
                      </a:r>
                    </a:p>
                    <a:p>
                      <a:r>
                        <a:rPr lang="en-GB" sz="1200" dirty="0"/>
                        <a:t>• At least half of all other staff must hold relevant L2</a:t>
                      </a:r>
                    </a:p>
                  </a:txBody>
                  <a:tcPr/>
                </a:tc>
                <a:extLst>
                  <a:ext uri="{0D108BD9-81ED-4DB2-BD59-A6C34878D82A}">
                    <a16:rowId xmlns:a16="http://schemas.microsoft.com/office/drawing/2014/main" val="1927969331"/>
                  </a:ext>
                </a:extLst>
              </a:tr>
              <a:tr h="1775022">
                <a:tc>
                  <a:txBody>
                    <a:bodyPr/>
                    <a:lstStyle/>
                    <a:p>
                      <a:r>
                        <a:rPr lang="en-GB" sz="1200" b="1" dirty="0"/>
                        <a:t>Census</a:t>
                      </a:r>
                    </a:p>
                  </a:txBody>
                  <a:tcPr/>
                </a:tc>
                <a:tc>
                  <a:txBody>
                    <a:bodyPr/>
                    <a:lstStyle/>
                    <a:p>
                      <a:r>
                        <a:rPr lang="en-GB" sz="1200" dirty="0"/>
                        <a:t>School Census</a:t>
                      </a:r>
                    </a:p>
                  </a:txBody>
                  <a:tcPr/>
                </a:tc>
                <a:tc>
                  <a:txBody>
                    <a:bodyPr/>
                    <a:lstStyle/>
                    <a:p>
                      <a:r>
                        <a:rPr lang="en-GB" sz="1200" dirty="0"/>
                        <a:t>* School census - registered pupils </a:t>
                      </a:r>
                    </a:p>
                    <a:p>
                      <a:r>
                        <a:rPr lang="en-GB" sz="1200" dirty="0"/>
                        <a:t>• Early years census – for children who are not registered pupils</a:t>
                      </a:r>
                    </a:p>
                  </a:txBody>
                  <a:tcPr/>
                </a:tc>
                <a:tc>
                  <a:txBody>
                    <a:bodyPr/>
                    <a:lstStyle/>
                    <a:p>
                      <a:r>
                        <a:rPr lang="en-GB" sz="1200" b="0" dirty="0"/>
                        <a:t>Academies and Free Schools </a:t>
                      </a:r>
                    </a:p>
                    <a:p>
                      <a:r>
                        <a:rPr lang="en-GB" sz="1200" dirty="0"/>
                        <a:t>• School census – for registered pupils </a:t>
                      </a:r>
                    </a:p>
                    <a:p>
                      <a:r>
                        <a:rPr lang="en-GB" sz="1200" dirty="0"/>
                        <a:t>• Early years census – for children who are not registered pupils </a:t>
                      </a:r>
                      <a:r>
                        <a:rPr lang="en-GB" sz="1200" b="0" dirty="0"/>
                        <a:t>Independent Schools </a:t>
                      </a:r>
                    </a:p>
                    <a:p>
                      <a:r>
                        <a:rPr lang="en-GB" sz="1200" dirty="0"/>
                        <a:t>• Early years census – independent school </a:t>
                      </a:r>
                    </a:p>
                  </a:txBody>
                  <a:tcPr/>
                </a:tc>
                <a:extLst>
                  <a:ext uri="{0D108BD9-81ED-4DB2-BD59-A6C34878D82A}">
                    <a16:rowId xmlns:a16="http://schemas.microsoft.com/office/drawing/2014/main" val="2051158053"/>
                  </a:ext>
                </a:extLst>
              </a:tr>
            </a:tbl>
          </a:graphicData>
        </a:graphic>
      </p:graphicFrame>
    </p:spTree>
    <p:extLst>
      <p:ext uri="{BB962C8B-B14F-4D97-AF65-F5344CB8AC3E}">
        <p14:creationId xmlns:p14="http://schemas.microsoft.com/office/powerpoint/2010/main" val="372818342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3A7EC4-6CE9-4A2A-9C00-97AD7239F86D}"/>
              </a:ext>
            </a:extLst>
          </p:cNvPr>
          <p:cNvSpPr>
            <a:spLocks noGrp="1"/>
          </p:cNvSpPr>
          <p:nvPr>
            <p:ph type="title"/>
          </p:nvPr>
        </p:nvSpPr>
        <p:spPr>
          <a:xfrm>
            <a:off x="515125" y="1153572"/>
            <a:ext cx="2400300" cy="4461163"/>
          </a:xfrm>
        </p:spPr>
        <p:txBody>
          <a:bodyPr>
            <a:normAutofit fontScale="90000"/>
          </a:bodyPr>
          <a:lstStyle/>
          <a:p>
            <a:r>
              <a:rPr lang="en-GB" sz="2400" b="1" dirty="0">
                <a:solidFill>
                  <a:srgbClr val="FFFFFF"/>
                </a:solidFill>
                <a:latin typeface="Arial" panose="020B0604020202020204" pitchFamily="34" charset="0"/>
                <a:cs typeface="Arial" panose="020B0604020202020204" pitchFamily="34" charset="0"/>
              </a:rPr>
              <a:t>Early Years Foundation Stage, the Early Years Register and Early Years Inspection Framework, the Compulsory and Voluntary Childcare Registers and framework.</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F390C86-EC20-4FAA-AC60-4D1C905CAC92}"/>
              </a:ext>
            </a:extLst>
          </p:cNvPr>
          <p:cNvSpPr>
            <a:spLocks noGrp="1"/>
          </p:cNvSpPr>
          <p:nvPr>
            <p:ph idx="1"/>
          </p:nvPr>
        </p:nvSpPr>
        <p:spPr>
          <a:xfrm>
            <a:off x="3335480" y="939801"/>
            <a:ext cx="5516419" cy="5599111"/>
          </a:xfrm>
        </p:spPr>
        <p:txBody>
          <a:bodyPr anchor="ctr">
            <a:normAutofit/>
          </a:bodyPr>
          <a:lstStyle/>
          <a:p>
            <a:pPr marL="0" indent="0">
              <a:buNone/>
            </a:pPr>
            <a:r>
              <a:rPr lang="en-GB" sz="1800" dirty="0">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Early Years</a:t>
            </a:r>
          </a:p>
          <a:p>
            <a:endParaRPr lang="en-GB" sz="1800" dirty="0">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endParaRPr>
          </a:p>
          <a:p>
            <a:r>
              <a:rPr lang="en-GB" sz="1800" dirty="0">
                <a:solidFill>
                  <a:schemeClr val="accent1">
                    <a:lumMod val="75000"/>
                  </a:schemeClr>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https://assets.publishing.service.gov.uk/government/uploads/system/uploads/attachment_data/file/1170108/EYFS_framework_from_September_2023.pdf</a:t>
            </a:r>
          </a:p>
          <a:p>
            <a:pPr marL="0" indent="0">
              <a:buNone/>
            </a:pPr>
            <a:endParaRPr lang="en-GB" sz="1800" dirty="0">
              <a:solidFill>
                <a:schemeClr val="accent1">
                  <a:lumMod val="75000"/>
                </a:schemeClr>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endParaRPr>
          </a:p>
          <a:p>
            <a:r>
              <a:rPr lang="en-GB" sz="1800" dirty="0">
                <a:solidFill>
                  <a:schemeClr val="accent1">
                    <a:lumMod val="75000"/>
                  </a:schemeClr>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https://www.gov.uk/government/publications/early-years-inspection-handbook-eif/early-years-inspection-handbook-for-ofsted-registered-provision-for-september-2023</a:t>
            </a:r>
          </a:p>
          <a:p>
            <a:endParaRPr lang="en-GB" sz="1800" dirty="0">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endParaRPr>
          </a:p>
          <a:p>
            <a:pPr marL="0" indent="0">
              <a:buNone/>
            </a:pPr>
            <a:r>
              <a:rPr lang="en-GB" sz="1800" dirty="0">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Childcare</a:t>
            </a:r>
          </a:p>
          <a:p>
            <a:r>
              <a:rPr lang="en-GB" sz="1800" dirty="0">
                <a:latin typeface="Arial" panose="020B0604020202020204" pitchFamily="34" charset="0"/>
                <a:cs typeface="Arial" panose="020B0604020202020204" pitchFamily="34" charset="0"/>
                <a:hlinkClick r:id="rId3"/>
              </a:rPr>
              <a:t>https://assets.publishing.service.gov.uk/media/5ced164fed915d24770bc1b7/Registering_school-based_provision.pdf</a:t>
            </a:r>
          </a:p>
          <a:p>
            <a:r>
              <a:rPr lang="en-GB" sz="1800" dirty="0">
                <a:latin typeface="Arial" panose="020B0604020202020204" pitchFamily="34" charset="0"/>
                <a:cs typeface="Arial" panose="020B0604020202020204" pitchFamily="34" charset="0"/>
                <a:hlinkClick r:id="rId3"/>
              </a:rPr>
              <a:t>https://www.gov.uk/guidance/qualifying-for-the-voluntary-part-of-the-childcare-register</a:t>
            </a:r>
            <a:endParaRPr lang="en-GB" sz="1800" dirty="0">
              <a:latin typeface="Arial" panose="020B0604020202020204" pitchFamily="34" charset="0"/>
              <a:cs typeface="Arial" panose="020B0604020202020204" pitchFamily="34" charset="0"/>
            </a:endParaRPr>
          </a:p>
          <a:p>
            <a:endParaRPr lang="en-GB" sz="1800" dirty="0"/>
          </a:p>
          <a:p>
            <a:endParaRPr lang="en-GB" sz="1800" dirty="0"/>
          </a:p>
          <a:p>
            <a:endParaRPr lang="en-GB" sz="1800" dirty="0"/>
          </a:p>
          <a:p>
            <a:endParaRPr lang="en-GB" sz="1800" dirty="0"/>
          </a:p>
        </p:txBody>
      </p:sp>
    </p:spTree>
    <p:extLst>
      <p:ext uri="{BB962C8B-B14F-4D97-AF65-F5344CB8AC3E}">
        <p14:creationId xmlns:p14="http://schemas.microsoft.com/office/powerpoint/2010/main" val="43749266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BC94F37-3989-4014-A6A0-3D4174FAAA18}"/>
              </a:ext>
            </a:extLst>
          </p:cNvPr>
          <p:cNvSpPr>
            <a:spLocks noGrp="1"/>
          </p:cNvSpPr>
          <p:nvPr>
            <p:ph type="title"/>
          </p:nvPr>
        </p:nvSpPr>
        <p:spPr>
          <a:xfrm>
            <a:off x="515125" y="1153572"/>
            <a:ext cx="2400300" cy="4461163"/>
          </a:xfrm>
        </p:spPr>
        <p:txBody>
          <a:bodyPr>
            <a:normAutofit/>
          </a:bodyPr>
          <a:lstStyle/>
          <a:p>
            <a:r>
              <a:rPr lang="en-GB" sz="3400" b="1">
                <a:solidFill>
                  <a:srgbClr val="FFFFFF"/>
                </a:solidFill>
                <a:latin typeface="Arial" panose="020B0604020202020204" pitchFamily="34" charset="0"/>
                <a:cs typeface="Arial" panose="020B0604020202020204" pitchFamily="34" charset="0"/>
              </a:rPr>
              <a:t>Schools converting to academies</a:t>
            </a:r>
            <a:br>
              <a:rPr lang="en-GB" sz="3400">
                <a:solidFill>
                  <a:srgbClr val="FFFFFF"/>
                </a:solidFill>
              </a:rPr>
            </a:br>
            <a:endParaRPr lang="en-GB" sz="340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279D263A-883A-49A9-9270-4F69D54A2F70}"/>
              </a:ext>
            </a:extLst>
          </p:cNvPr>
          <p:cNvSpPr>
            <a:spLocks noGrp="1"/>
          </p:cNvSpPr>
          <p:nvPr>
            <p:ph idx="1"/>
          </p:nvPr>
        </p:nvSpPr>
        <p:spPr>
          <a:xfrm>
            <a:off x="3335481" y="591344"/>
            <a:ext cx="5179868" cy="5585619"/>
          </a:xfrm>
        </p:spPr>
        <p:txBody>
          <a:bodyPr anchor="ctr">
            <a:normAutofit/>
          </a:bodyPr>
          <a:lstStyle/>
          <a:p>
            <a:r>
              <a:rPr lang="en-GB" sz="1600" dirty="0">
                <a:latin typeface="Arial" panose="020B0604020202020204" pitchFamily="34" charset="0"/>
                <a:cs typeface="Arial" panose="020B0604020202020204" pitchFamily="34" charset="0"/>
              </a:rPr>
              <a:t>In terms of registration with Ofsted, the principles as set out apply equally to academies as they do to other types of school. For example, an academy that directly provides early years or childcare provision at the academy, only for children aged two years and over, and where at least one child is a pupil of the school, </a:t>
            </a:r>
            <a:r>
              <a:rPr lang="en-GB" sz="1600" u="sng" dirty="0">
                <a:latin typeface="Arial" panose="020B0604020202020204" pitchFamily="34" charset="0"/>
                <a:cs typeface="Arial" panose="020B0604020202020204" pitchFamily="34" charset="0"/>
              </a:rPr>
              <a:t>does not need to register with Ofsted.</a:t>
            </a:r>
          </a:p>
          <a:p>
            <a:r>
              <a:rPr lang="en-GB" sz="1600" dirty="0">
                <a:latin typeface="Arial" panose="020B0604020202020204" pitchFamily="34" charset="0"/>
                <a:cs typeface="Arial" panose="020B0604020202020204" pitchFamily="34" charset="0"/>
              </a:rPr>
              <a:t>However, where childcare on an academy site is provided by a private or independent provider (not the academy), who is leasing premises from the academy, the private or independent provider </a:t>
            </a:r>
            <a:r>
              <a:rPr lang="en-GB" sz="1600" u="sng" dirty="0">
                <a:latin typeface="Arial" panose="020B0604020202020204" pitchFamily="34" charset="0"/>
                <a:cs typeface="Arial" panose="020B0604020202020204" pitchFamily="34" charset="0"/>
              </a:rPr>
              <a:t>will need to register with Ofsted, unless the academy is still in control of the childcare provision.</a:t>
            </a:r>
          </a:p>
          <a:p>
            <a:r>
              <a:rPr lang="en-GB" sz="1600" dirty="0">
                <a:latin typeface="Arial" panose="020B0604020202020204" pitchFamily="34" charset="0"/>
                <a:cs typeface="Arial" panose="020B0604020202020204" pitchFamily="34" charset="0"/>
              </a:rPr>
              <a:t>A school that has passed a resolution in favour of academy conversion and also directly provides registered early years or childcare provision for children under the age of two years which is managed by the governing body </a:t>
            </a:r>
            <a:r>
              <a:rPr lang="en-GB" sz="1600" u="sng" dirty="0">
                <a:latin typeface="Arial" panose="020B0604020202020204" pitchFamily="34" charset="0"/>
                <a:cs typeface="Arial" panose="020B0604020202020204" pitchFamily="34" charset="0"/>
              </a:rPr>
              <a:t>must apply to Ofsted to register this provision again. </a:t>
            </a:r>
          </a:p>
          <a:p>
            <a:r>
              <a:rPr lang="en-GB" sz="1600" dirty="0">
                <a:latin typeface="Arial" panose="020B0604020202020204" pitchFamily="34" charset="0"/>
                <a:cs typeface="Arial" panose="020B0604020202020204" pitchFamily="34" charset="0"/>
              </a:rPr>
              <a:t>This is because, in law, conversion to an academy changes the legal status of the school as the registered provider, which means a new registration is required.</a:t>
            </a:r>
          </a:p>
        </p:txBody>
      </p:sp>
    </p:spTree>
    <p:extLst>
      <p:ext uri="{BB962C8B-B14F-4D97-AF65-F5344CB8AC3E}">
        <p14:creationId xmlns:p14="http://schemas.microsoft.com/office/powerpoint/2010/main" val="417268881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B8FEDB-FEFC-4964-A8A8-8103BE627C1C}"/>
              </a:ext>
            </a:extLst>
          </p:cNvPr>
          <p:cNvSpPr>
            <a:spLocks noGrp="1"/>
          </p:cNvSpPr>
          <p:nvPr>
            <p:ph type="title"/>
          </p:nvPr>
        </p:nvSpPr>
        <p:spPr>
          <a:xfrm>
            <a:off x="515125" y="1153572"/>
            <a:ext cx="2400300" cy="4461163"/>
          </a:xfrm>
        </p:spPr>
        <p:txBody>
          <a:bodyPr>
            <a:normAutofit/>
          </a:bodyPr>
          <a:lstStyle/>
          <a:p>
            <a:r>
              <a:rPr lang="en-GB" sz="3400" b="1" dirty="0">
                <a:solidFill>
                  <a:srgbClr val="FFFFFF"/>
                </a:solidFill>
                <a:latin typeface="Arial" panose="020B0604020202020204" pitchFamily="34" charset="0"/>
                <a:cs typeface="Arial" panose="020B0604020202020204" pitchFamily="34" charset="0"/>
              </a:rPr>
              <a:t>Options for running pre-school for 2 - 3-year-olds on a school site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DE5F0BD-5BAE-48C4-9DF0-28288CCF4B8E}"/>
              </a:ext>
            </a:extLst>
          </p:cNvPr>
          <p:cNvSpPr>
            <a:spLocks noGrp="1"/>
          </p:cNvSpPr>
          <p:nvPr>
            <p:ph idx="1"/>
          </p:nvPr>
        </p:nvSpPr>
        <p:spPr>
          <a:xfrm>
            <a:off x="3335480" y="591344"/>
            <a:ext cx="5389895" cy="5947568"/>
          </a:xfrm>
        </p:spPr>
        <p:txBody>
          <a:bodyPr anchor="ctr">
            <a:normAutofit lnSpcReduction="10000"/>
          </a:bodyPr>
          <a:lstStyle/>
          <a:p>
            <a:r>
              <a:rPr lang="en-GB" sz="1800" dirty="0">
                <a:latin typeface="Arial" panose="020B0604020202020204" pitchFamily="34" charset="0"/>
                <a:cs typeface="Arial" panose="020B0604020202020204" pitchFamily="34" charset="0"/>
              </a:rPr>
              <a:t>Schools can lower their age range to 2yrs on S2S, so they become a 2 – 11yrs school; </a:t>
            </a:r>
            <a:r>
              <a:rPr lang="en-GB" sz="1800" b="1" u="sng" dirty="0">
                <a:latin typeface="Arial" panose="020B0604020202020204" pitchFamily="34" charset="0"/>
                <a:cs typeface="Arial" panose="020B0604020202020204" pitchFamily="34" charset="0"/>
              </a:rPr>
              <a:t>these children then become pupils of the school</a:t>
            </a:r>
            <a:r>
              <a:rPr lang="en-GB" sz="1800" u="sng" dirty="0">
                <a:latin typeface="Arial" panose="020B0604020202020204" pitchFamily="34" charset="0"/>
                <a:cs typeface="Arial" panose="020B0604020202020204" pitchFamily="34" charset="0"/>
              </a:rPr>
              <a:t>.</a:t>
            </a:r>
            <a:r>
              <a:rPr lang="en-GB" sz="1800" dirty="0">
                <a:latin typeface="Arial" panose="020B0604020202020204" pitchFamily="34" charset="0"/>
                <a:cs typeface="Arial" panose="020B0604020202020204" pitchFamily="34" charset="0"/>
              </a:rPr>
              <a:t> </a:t>
            </a:r>
          </a:p>
          <a:p>
            <a:r>
              <a:rPr lang="en-GB" sz="1800" dirty="0">
                <a:latin typeface="Arial" panose="020B0604020202020204" pitchFamily="34" charset="0"/>
                <a:cs typeface="Arial" panose="020B0604020202020204" pitchFamily="34" charset="0"/>
              </a:rPr>
              <a:t>However, you will need a QTS leading practice and at least 1 other member of staff to hold a level 3 in early years or childcare. The ratio’s for 2yr olds is 1 : 4 (1 : 5), and 1: 13 for 3yr olds. If QTS not present for short time for e.g. PPA time the provision must operate a 1 : 8 ratio. This provision would be inspected by Ofsted in any school inspection.</a:t>
            </a:r>
          </a:p>
          <a:p>
            <a:pPr marL="0" indent="0">
              <a:buNone/>
            </a:pPr>
            <a:r>
              <a:rPr lang="en-GB" sz="1800" dirty="0">
                <a:latin typeface="Arial" panose="020B0604020202020204" pitchFamily="34" charset="0"/>
                <a:cs typeface="Arial" panose="020B0604020202020204" pitchFamily="34" charset="0"/>
              </a:rPr>
              <a:t>Or,</a:t>
            </a:r>
          </a:p>
          <a:p>
            <a:r>
              <a:rPr lang="en-GB" sz="1800" dirty="0">
                <a:latin typeface="Arial" panose="020B0604020202020204" pitchFamily="34" charset="0"/>
                <a:cs typeface="Arial" panose="020B0604020202020204" pitchFamily="34" charset="0"/>
              </a:rPr>
              <a:t>Schools can choose to run a pre-school through governors or a diocesan authority under </a:t>
            </a:r>
            <a:r>
              <a:rPr lang="en-GB" sz="1800" b="1" dirty="0">
                <a:latin typeface="Arial" panose="020B0604020202020204" pitchFamily="34" charset="0"/>
                <a:cs typeface="Arial" panose="020B0604020202020204" pitchFamily="34" charset="0"/>
              </a:rPr>
              <a:t>Section 27 Community Powers</a:t>
            </a:r>
            <a:r>
              <a:rPr lang="en-GB" sz="1800" dirty="0">
                <a:latin typeface="Arial" panose="020B0604020202020204" pitchFamily="34" charset="0"/>
                <a:cs typeface="Arial" panose="020B0604020202020204" pitchFamily="34" charset="0"/>
              </a:rPr>
              <a:t>; </a:t>
            </a:r>
            <a:r>
              <a:rPr lang="en-GB" sz="1800" b="1" u="sng" dirty="0">
                <a:latin typeface="Arial" panose="020B0604020202020204" pitchFamily="34" charset="0"/>
                <a:cs typeface="Arial" panose="020B0604020202020204" pitchFamily="34" charset="0"/>
              </a:rPr>
              <a:t>these children would not be pupils of the school</a:t>
            </a:r>
            <a:r>
              <a:rPr lang="en-GB" sz="1800" dirty="0">
                <a:latin typeface="Arial" panose="020B0604020202020204" pitchFamily="34" charset="0"/>
                <a:cs typeface="Arial" panose="020B0604020202020204" pitchFamily="34" charset="0"/>
              </a:rPr>
              <a:t>, </a:t>
            </a:r>
          </a:p>
          <a:p>
            <a:r>
              <a:rPr lang="en-GB" sz="1800" dirty="0">
                <a:latin typeface="Arial" panose="020B0604020202020204" pitchFamily="34" charset="0"/>
                <a:cs typeface="Arial" panose="020B0604020202020204" pitchFamily="34" charset="0"/>
              </a:rPr>
              <a:t>You do not need a QTS leading practice but would need a qualified level 3 in early years or childcare and 50% of all staff must hold a suitable early years or childcare qualification and would operate like a PVI. The ratio’s for 2yr olds is 1 : 4 (1 : 5) and 1 : 8 for 3yr olds. This provision would also be inspected by Ofsted in any school inspection.</a:t>
            </a:r>
          </a:p>
          <a:p>
            <a:pPr marL="0" indent="0">
              <a:buNone/>
            </a:pPr>
            <a:endParaRPr lang="en-GB" sz="1500" dirty="0"/>
          </a:p>
        </p:txBody>
      </p:sp>
    </p:spTree>
    <p:extLst>
      <p:ext uri="{BB962C8B-B14F-4D97-AF65-F5344CB8AC3E}">
        <p14:creationId xmlns:p14="http://schemas.microsoft.com/office/powerpoint/2010/main" val="66996569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5409" y="1011045"/>
            <a:ext cx="3277394"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5A532F8-58AC-4382-83DC-EE549C38C3C0}"/>
              </a:ext>
            </a:extLst>
          </p:cNvPr>
          <p:cNvSpPr>
            <a:spLocks noGrp="1"/>
          </p:cNvSpPr>
          <p:nvPr>
            <p:ph type="title"/>
          </p:nvPr>
        </p:nvSpPr>
        <p:spPr>
          <a:xfrm>
            <a:off x="717619" y="1112969"/>
            <a:ext cx="2952974" cy="4166010"/>
          </a:xfrm>
        </p:spPr>
        <p:txBody>
          <a:bodyPr>
            <a:normAutofit/>
          </a:bodyPr>
          <a:lstStyle/>
          <a:p>
            <a:r>
              <a:rPr lang="en-GB" sz="2800" b="1" dirty="0">
                <a:solidFill>
                  <a:srgbClr val="FFFFFF"/>
                </a:solidFill>
                <a:latin typeface="Arial" panose="020B0604020202020204" pitchFamily="34" charset="0"/>
                <a:cs typeface="Arial" panose="020B0604020202020204" pitchFamily="34" charset="0"/>
              </a:rPr>
              <a:t>Governor led Considerations</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B6DC03CB-5D6F-49E7-BF91-EB0100978B26}"/>
              </a:ext>
            </a:extLst>
          </p:cNvPr>
          <p:cNvSpPr>
            <a:spLocks noGrp="1"/>
          </p:cNvSpPr>
          <p:nvPr>
            <p:ph idx="1"/>
          </p:nvPr>
        </p:nvSpPr>
        <p:spPr>
          <a:xfrm>
            <a:off x="4572000" y="820880"/>
            <a:ext cx="3943349" cy="4889350"/>
          </a:xfrm>
        </p:spPr>
        <p:txBody>
          <a:bodyPr anchor="t">
            <a:normAutofit/>
          </a:bodyPr>
          <a:lstStyle/>
          <a:p>
            <a:pPr lvl="0"/>
            <a:r>
              <a:rPr lang="en-GB" sz="1800" dirty="0">
                <a:latin typeface="Arial" panose="020B0604020202020204" pitchFamily="34" charset="0"/>
                <a:cs typeface="Arial" panose="020B0604020202020204" pitchFamily="34" charset="0"/>
              </a:rPr>
              <a:t>Governors would have to agree to deliver early years and childcare services at a governors meeting and record this.</a:t>
            </a:r>
          </a:p>
          <a:p>
            <a:pPr lvl="0"/>
            <a:r>
              <a:rPr lang="en-GB" sz="1800" dirty="0">
                <a:latin typeface="Arial" panose="020B0604020202020204" pitchFamily="34" charset="0"/>
                <a:cs typeface="Arial" panose="020B0604020202020204" pitchFamily="34" charset="0"/>
              </a:rPr>
              <a:t>Would need to email their plans to Education Outcomes Lead, and cc Donna Farnell in.</a:t>
            </a:r>
          </a:p>
          <a:p>
            <a:pPr lvl="0"/>
            <a:r>
              <a:rPr lang="en-GB" sz="1800" dirty="0">
                <a:latin typeface="Arial" panose="020B0604020202020204" pitchFamily="34" charset="0"/>
                <a:cs typeface="Arial" panose="020B0604020202020204" pitchFamily="34" charset="0"/>
              </a:rPr>
              <a:t>The finance for a governor led provision needs to be kept separate from school funds – schools can charge a management fee/rent etc. </a:t>
            </a:r>
          </a:p>
          <a:p>
            <a:pPr lvl="0"/>
            <a:r>
              <a:rPr lang="en-GB" sz="1800" dirty="0">
                <a:latin typeface="Arial" panose="020B0604020202020204" pitchFamily="34" charset="0"/>
                <a:cs typeface="Arial" panose="020B0604020202020204" pitchFamily="34" charset="0"/>
              </a:rPr>
              <a:t>Schools cannot use their school budget to support any governor led provision. But can use any profit from governor led provision in school.</a:t>
            </a:r>
          </a:p>
          <a:p>
            <a:pPr lvl="0"/>
            <a:endParaRPr lang="en-GB" sz="1800" dirty="0">
              <a:latin typeface="Arial" panose="020B0604020202020204" pitchFamily="34" charset="0"/>
              <a:cs typeface="Arial" panose="020B0604020202020204" pitchFamily="34" charset="0"/>
            </a:endParaRPr>
          </a:p>
          <a:p>
            <a:endParaRPr lang="en-GB" sz="1800" dirty="0"/>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63731"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804051202"/>
      </p:ext>
    </p:extLst>
  </p:cSld>
  <p:clrMapOvr>
    <a:masterClrMapping/>
  </p:clrMapOv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fba0e30c82964238a08c8cfa9d18a3e9 xmlns="fb2141da-1f12-4788-a0b0-9c6229778481">
      <Terms xmlns="http://schemas.microsoft.com/office/infopath/2007/PartnerControls">
        <TermInfo xmlns="http://schemas.microsoft.com/office/infopath/2007/PartnerControls">
          <TermName xmlns="http://schemas.microsoft.com/office/infopath/2007/PartnerControls">Communications and Public Affairs</TermName>
          <TermId xmlns="http://schemas.microsoft.com/office/infopath/2007/PartnerControls">9b70284a-eb44-4a8c-bac9-abfd9ef233ad</TermId>
        </TermInfo>
      </Terms>
    </fba0e30c82964238a08c8cfa9d18a3e9>
    <SupportCategory xmlns="fb2141da-1f12-4788-a0b0-9c6229778481">Communications and Public Affairs</SupportCategory>
    <o08f1b52a2b244ac81738a72e1f2e60f xmlns="fb2141da-1f12-4788-a0b0-9c6229778481">
      <Terms xmlns="http://schemas.microsoft.com/office/infopath/2007/PartnerControls">
        <TermInfo xmlns="http://schemas.microsoft.com/office/infopath/2007/PartnerControls">
          <TermName xmlns="http://schemas.microsoft.com/office/infopath/2007/PartnerControls">Marketing</TermName>
          <TermId xmlns="http://schemas.microsoft.com/office/infopath/2007/PartnerControls">cfe5cdfd-5145-423f-b1c8-12ce9c2770ad</TermId>
        </TermInfo>
      </Terms>
    </o08f1b52a2b244ac81738a72e1f2e60f>
    <DocumentCategory xmlns="fb2141da-1f12-4788-a0b0-9c6229778481">General</DocumentCategory>
    <_dlc_DocId xmlns="fb2141da-1f12-4788-a0b0-9c6229778481">CONNECT-403683136-3055</_dlc_DocId>
    <TaxCatchAll xmlns="fb2141da-1f12-4788-a0b0-9c6229778481">
      <Value>162</Value>
      <Value>8</Value>
      <Value>147</Value>
    </TaxCatchAll>
    <_dlc_DocIdUrl xmlns="fb2141da-1f12-4788-a0b0-9c6229778481">
      <Url>https://connect.dudley.gov.uk/documents/_layouts/15/DocIdRedir.aspx?ID=CONNECT-403683136-3055</Url>
      <Description>CONNECT-403683136-3055</Description>
    </_dlc_DocIdUrl>
    <o35fb112a38c499499b1f05473acc0d8 xmlns="fb2141da-1f12-4788-a0b0-9c6229778481">
      <Terms xmlns="http://schemas.microsoft.com/office/infopath/2007/PartnerControls">
        <TermInfo xmlns="http://schemas.microsoft.com/office/infopath/2007/PartnerControls">
          <TermName xmlns="http://schemas.microsoft.com/office/infopath/2007/PartnerControls">Information management</TermName>
          <TermId xmlns="http://schemas.microsoft.com/office/infopath/2007/PartnerControls">22b5931d-a622-45c8-afba-f6b7d4943931</TermId>
        </TermInfo>
      </Terms>
    </o35fb112a38c499499b1f05473acc0d8>
    <PinboardItem xmlns="fb2141da-1f12-4788-a0b0-9c6229778481">No</PinboardItem>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74E7DFD4A38EF6468B2B24C5FA185DD5" ma:contentTypeVersion="12" ma:contentTypeDescription="Create a new document." ma:contentTypeScope="" ma:versionID="2b9c661a4d68f3cdc20bb062d99dd4a6">
  <xsd:schema xmlns:xsd="http://www.w3.org/2001/XMLSchema" xmlns:xs="http://www.w3.org/2001/XMLSchema" xmlns:p="http://schemas.microsoft.com/office/2006/metadata/properties" xmlns:ns2="fb2141da-1f12-4788-a0b0-9c6229778481" targetNamespace="http://schemas.microsoft.com/office/2006/metadata/properties" ma:root="true" ma:fieldsID="f2f5b7593e3bcb55690401ce18fd05ff" ns2:_="">
    <xsd:import namespace="fb2141da-1f12-4788-a0b0-9c6229778481"/>
    <xsd:element name="properties">
      <xsd:complexType>
        <xsd:sequence>
          <xsd:element name="documentManagement">
            <xsd:complexType>
              <xsd:all>
                <xsd:element ref="ns2:SupportCategory" minOccurs="0"/>
                <xsd:element ref="ns2:DocumentCategory" minOccurs="0"/>
                <xsd:element ref="ns2:PinboardItem" minOccurs="0"/>
                <xsd:element ref="ns2:o35fb112a38c499499b1f05473acc0d8" minOccurs="0"/>
                <xsd:element ref="ns2:TaxCatchAll" minOccurs="0"/>
                <xsd:element ref="ns2:o08f1b52a2b244ac81738a72e1f2e60f" minOccurs="0"/>
                <xsd:element ref="ns2:fba0e30c82964238a08c8cfa9d18a3e9"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2141da-1f12-4788-a0b0-9c6229778481" elementFormDefault="qualified">
    <xsd:import namespace="http://schemas.microsoft.com/office/2006/documentManagement/types"/>
    <xsd:import namespace="http://schemas.microsoft.com/office/infopath/2007/PartnerControls"/>
    <xsd:element name="SupportCategory" ma:index="8" nillable="true" ma:displayName="Support Category" ma:format="Dropdown" ma:internalName="SupportCategory">
      <xsd:simpleType>
        <xsd:restriction base="dms:Choice">
          <xsd:enumeration value="Audit"/>
          <xsd:enumeration value="Communications and Public Affairs"/>
          <xsd:enumeration value="Corporate"/>
          <xsd:enumeration value="Corporate Landlord Services"/>
          <xsd:enumeration value="Democratic Services"/>
          <xsd:enumeration value="Emergency Planning"/>
          <xsd:enumeration value="Employee Benefits"/>
          <xsd:enumeration value="Financial Services"/>
          <xsd:enumeration value="Health and Safety"/>
          <xsd:enumeration value="Health and Wellbeing"/>
          <xsd:enumeration value="Human Resources"/>
          <xsd:enumeration value="ICT"/>
          <xsd:enumeration value="Information Governance"/>
          <xsd:enumeration value="Initiatives"/>
          <xsd:enumeration value="Learning and Development"/>
          <xsd:enumeration value="Legal Services"/>
          <xsd:enumeration value="Plans and Performance Management"/>
          <xsd:enumeration value="Procurement and Commissioning"/>
          <xsd:enumeration value="Schools Services"/>
          <xsd:enumeration value="Transport Services"/>
        </xsd:restriction>
      </xsd:simpleType>
    </xsd:element>
    <xsd:element name="DocumentCategory" ma:index="9" nillable="true" ma:displayName="Document Category" ma:default="General" ma:format="Dropdown" ma:internalName="DocumentCategory">
      <xsd:simpleType>
        <xsd:restriction base="dms:Choice">
          <xsd:enumeration value="General"/>
          <xsd:enumeration value="Appraisal"/>
          <xsd:enumeration value="Briefing"/>
          <xsd:enumeration value="Contract"/>
          <xsd:enumeration value="Form"/>
          <xsd:enumeration value="Label"/>
          <xsd:enumeration value="Manual"/>
          <xsd:enumeration value="Marketing"/>
          <xsd:enumeration value="Multimedia"/>
          <xsd:enumeration value="Plan"/>
          <xsd:enumeration value="Policy"/>
          <xsd:enumeration value="Presentation"/>
          <xsd:enumeration value="Procedure"/>
          <xsd:enumeration value="Report"/>
          <xsd:enumeration value="Specification"/>
          <xsd:enumeration value="Strategy"/>
          <xsd:enumeration value="Support"/>
          <xsd:enumeration value="Survey"/>
          <xsd:enumeration value="Terms and Conditions"/>
          <xsd:enumeration value="Toolkit"/>
        </xsd:restriction>
      </xsd:simpleType>
    </xsd:element>
    <xsd:element name="PinboardItem" ma:index="10" nillable="true" ma:displayName="Pinboard Item" ma:default="No" ma:format="Dropdown" ma:internalName="PinboardItem">
      <xsd:simpleType>
        <xsd:restriction base="dms:Choice">
          <xsd:enumeration value="Yes"/>
          <xsd:enumeration value="No"/>
        </xsd:restriction>
      </xsd:simpleType>
    </xsd:element>
    <xsd:element name="o35fb112a38c499499b1f05473acc0d8" ma:index="12" ma:taxonomy="true" ma:internalName="o35fb112a38c499499b1f05473acc0d8" ma:taxonomyFieldName="LGCL" ma:displayName="LGCL" ma:readOnly="false" ma:default="" ma:fieldId="{835fb112-a38c-4994-99b1-f05473acc0d8}" ma:taxonomyMulti="true" ma:sspId="0af8065e-e659-4f33-9ffa-669220b50881" ma:termSetId="85b98252-bf31-4165-b5b7-696e9ca470b6" ma:anchorId="00000000-0000-0000-0000-000000000000" ma:open="false" ma:isKeyword="false">
      <xsd:complexType>
        <xsd:sequence>
          <xsd:element ref="pc:Terms" minOccurs="0" maxOccurs="1"/>
        </xsd:sequence>
      </xsd:complexType>
    </xsd:element>
    <xsd:element name="TaxCatchAll" ma:index="13" nillable="true" ma:displayName="Taxonomy Catch All Column" ma:hidden="true" ma:list="{f861985b-34f0-4091-af34-bebeacfe09f2}" ma:internalName="TaxCatchAll" ma:showField="CatchAllData" ma:web="fb2141da-1f12-4788-a0b0-9c6229778481">
      <xsd:complexType>
        <xsd:complexContent>
          <xsd:extension base="dms:MultiChoiceLookup">
            <xsd:sequence>
              <xsd:element name="Value" type="dms:Lookup" maxOccurs="unbounded" minOccurs="0" nillable="true"/>
            </xsd:sequence>
          </xsd:extension>
        </xsd:complexContent>
      </xsd:complexType>
    </xsd:element>
    <xsd:element name="o08f1b52a2b244ac81738a72e1f2e60f" ma:index="15" nillable="true" ma:taxonomy="true" ma:internalName="o08f1b52a2b244ac81738a72e1f2e60f" ma:taxonomyFieldName="DocumentCategories" ma:displayName="Document Categories" ma:default="" ma:fieldId="{808f1b52-a2b2-44ac-8173-8a72e1f2e60f}" ma:taxonomyMulti="true" ma:sspId="0af8065e-e659-4f33-9ffa-669220b50881" ma:termSetId="58951a60-4876-4896-9001-a057a1d58f4a" ma:anchorId="00000000-0000-0000-0000-000000000000" ma:open="false" ma:isKeyword="false">
      <xsd:complexType>
        <xsd:sequence>
          <xsd:element ref="pc:Terms" minOccurs="0" maxOccurs="1"/>
        </xsd:sequence>
      </xsd:complexType>
    </xsd:element>
    <xsd:element name="fba0e30c82964238a08c8cfa9d18a3e9" ma:index="17" nillable="true" ma:taxonomy="true" ma:internalName="fba0e30c82964238a08c8cfa9d18a3e9" ma:taxonomyFieldName="SupportCategories" ma:displayName="Support Categories" ma:default="" ma:fieldId="{fba0e30c-8296-4238-a08c-8cfa9d18a3e9}" ma:taxonomyMulti="true" ma:sspId="0af8065e-e659-4f33-9ffa-669220b50881" ma:termSetId="45087f02-4128-44bc-9178-ad0e0abd76c4" ma:anchorId="00000000-0000-0000-0000-000000000000" ma:open="false" ma:isKeyword="false">
      <xsd:complexType>
        <xsd:sequence>
          <xsd:element ref="pc:Terms" minOccurs="0" maxOccurs="1"/>
        </xsd:sequence>
      </xsd:complexType>
    </xsd:element>
    <xsd:element name="_dlc_DocId" ma:index="18" nillable="true" ma:displayName="Document ID Value" ma:description="The value of the document ID assigned to this item." ma:internalName="_dlc_DocId" ma:readOnly="true">
      <xsd:simpleType>
        <xsd:restriction base="dms:Text"/>
      </xsd:simpleType>
    </xsd:element>
    <xsd:element name="_dlc_DocIdUrl" ma:index="1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E73AF31-BFA3-4AD7-9BE3-F3ACBE27F05D}">
  <ds:schemaRefs>
    <ds:schemaRef ds:uri="http://purl.org/dc/elements/1.1/"/>
    <ds:schemaRef ds:uri="http://schemas.microsoft.com/office/2006/metadata/properties"/>
    <ds:schemaRef ds:uri="fb2141da-1f12-4788-a0b0-9c6229778481"/>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2320F5E5-AA17-4BF0-94BD-E112DECF279E}">
  <ds:schemaRefs>
    <ds:schemaRef ds:uri="http://schemas.microsoft.com/sharepoint/v3/contenttype/forms"/>
  </ds:schemaRefs>
</ds:datastoreItem>
</file>

<file path=customXml/itemProps3.xml><?xml version="1.0" encoding="utf-8"?>
<ds:datastoreItem xmlns:ds="http://schemas.openxmlformats.org/officeDocument/2006/customXml" ds:itemID="{03DC866C-430B-4869-A1C9-4306CC1ED2FD}">
  <ds:schemaRefs>
    <ds:schemaRef ds:uri="http://schemas.microsoft.com/sharepoint/events"/>
  </ds:schemaRefs>
</ds:datastoreItem>
</file>

<file path=customXml/itemProps4.xml><?xml version="1.0" encoding="utf-8"?>
<ds:datastoreItem xmlns:ds="http://schemas.openxmlformats.org/officeDocument/2006/customXml" ds:itemID="{128AC9BB-A18A-4140-B0BA-48863ABC0AD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2141da-1f12-4788-a0b0-9c62297784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6708</TotalTime>
  <Words>2457</Words>
  <Application>Microsoft Office PowerPoint</Application>
  <PresentationFormat>On-screen Show (4:3)</PresentationFormat>
  <Paragraphs>149</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Courier New</vt:lpstr>
      <vt:lpstr>Office Theme</vt:lpstr>
      <vt:lpstr>PowerPoint Presentation</vt:lpstr>
      <vt:lpstr>Legislative framework – Childcare Act 2006 and 2016</vt:lpstr>
      <vt:lpstr>Legislative framework - continued</vt:lpstr>
      <vt:lpstr>The Ofsted Early Years Register - when schools must register</vt:lpstr>
      <vt:lpstr>Staff ratios and qualifications early years provision for 3-year-olds in school</vt:lpstr>
      <vt:lpstr>Early Years Foundation Stage, the Early Years Register and Early Years Inspection Framework, the Compulsory and Voluntary Childcare Registers and framework.</vt:lpstr>
      <vt:lpstr>Schools converting to academies </vt:lpstr>
      <vt:lpstr>Options for running pre-school for 2 - 3-year-olds on a school site</vt:lpstr>
      <vt:lpstr>Governor led Considerations</vt:lpstr>
      <vt:lpstr>The Ofsted Childcare Register</vt:lpstr>
      <vt:lpstr>Out of School/Wraparound childcare provision</vt:lpstr>
      <vt:lpstr>Wraparound childcare programme 2024</vt:lpstr>
      <vt:lpstr>Early Education Funding rates and other funding 2023-2024</vt:lpstr>
      <vt:lpstr>Early Years Inclusion Funding (EYIF) Eligibility</vt:lpstr>
      <vt:lpstr>Early Years Inclusion Funding (EYIF) Not Eligible</vt:lpstr>
      <vt:lpstr>What next?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Donna Farnell (Education, SEND and Family Solutions)</cp:lastModifiedBy>
  <cp:revision>410</cp:revision>
  <cp:lastPrinted>2018-02-16T18:05:37Z</cp:lastPrinted>
  <dcterms:created xsi:type="dcterms:W3CDTF">2017-11-22T11:32:22Z</dcterms:created>
  <dcterms:modified xsi:type="dcterms:W3CDTF">2024-07-02T11:17:37Z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0x01010074E7DFD4A38EF6468B2B24C5FA185DD5</vt:lpwstr>
  </property>
  <property fmtid="{D5CDD505-2E9C-101B-9397-08002B2CF9AE}" pid="3" name="LGCL">
    <vt:lpwstr>8;#Information management|22b5931d-a622-45c8-afba-f6b7d4943931</vt:lpwstr>
  </property>
  <property fmtid="{D5CDD505-2E9C-101B-9397-08002B2CF9AE}" pid="4" name="_dlc_DocIdItemGuid">
    <vt:lpwstr>c07bbc61-58fa-4ff6-a3a1-0e45f3b2e161</vt:lpwstr>
  </property>
  <property fmtid="{D5CDD505-2E9C-101B-9397-08002B2CF9AE}" pid="5" name="SupportCategories">
    <vt:lpwstr>162;#Communications and Public Affairs|9b70284a-eb44-4a8c-bac9-abfd9ef233ad</vt:lpwstr>
  </property>
  <property fmtid="{D5CDD505-2E9C-101B-9397-08002B2CF9AE}" pid="6" name="DocumentCategories">
    <vt:lpwstr>147;#Marketing|cfe5cdfd-5145-423f-b1c8-12ce9c2770ad</vt:lpwstr>
  </property>
</Properties>
</file>